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9" r:id="rId1"/>
  </p:sldMasterIdLst>
  <p:notesMasterIdLst>
    <p:notesMasterId r:id="rId19"/>
  </p:notesMasterIdLst>
  <p:handoutMasterIdLst>
    <p:handoutMasterId r:id="rId20"/>
  </p:handoutMasterIdLst>
  <p:sldIdLst>
    <p:sldId id="331" r:id="rId2"/>
    <p:sldId id="335" r:id="rId3"/>
    <p:sldId id="334" r:id="rId4"/>
    <p:sldId id="336" r:id="rId5"/>
    <p:sldId id="338" r:id="rId6"/>
    <p:sldId id="339" r:id="rId7"/>
    <p:sldId id="341" r:id="rId8"/>
    <p:sldId id="342" r:id="rId9"/>
    <p:sldId id="346" r:id="rId10"/>
    <p:sldId id="333" r:id="rId11"/>
    <p:sldId id="363" r:id="rId12"/>
    <p:sldId id="345" r:id="rId13"/>
    <p:sldId id="368" r:id="rId14"/>
    <p:sldId id="347" r:id="rId15"/>
    <p:sldId id="348" r:id="rId16"/>
    <p:sldId id="349" r:id="rId17"/>
    <p:sldId id="350" r:id="rId18"/>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2FDF5D-E202-478A-8346-5A5F473EA76B}">
          <p14:sldIdLst>
            <p14:sldId id="331"/>
            <p14:sldId id="335"/>
            <p14:sldId id="334"/>
            <p14:sldId id="336"/>
            <p14:sldId id="338"/>
            <p14:sldId id="339"/>
            <p14:sldId id="341"/>
            <p14:sldId id="342"/>
            <p14:sldId id="346"/>
            <p14:sldId id="333"/>
            <p14:sldId id="363"/>
            <p14:sldId id="345"/>
            <p14:sldId id="368"/>
            <p14:sldId id="347"/>
            <p14:sldId id="348"/>
            <p14:sldId id="349"/>
            <p14:sldId id="350"/>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5ECCF"/>
    <a:srgbClr val="F0F4E3"/>
    <a:srgbClr val="F9FBF4"/>
    <a:srgbClr val="E9EFD7"/>
    <a:srgbClr val="9F5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3" autoAdjust="0"/>
    <p:restoredTop sz="77222" autoAdjust="0"/>
  </p:normalViewPr>
  <p:slideViewPr>
    <p:cSldViewPr snapToGrid="0" showGuides="1">
      <p:cViewPr varScale="1">
        <p:scale>
          <a:sx n="63" d="100"/>
          <a:sy n="63" d="100"/>
        </p:scale>
        <p:origin x="1253" y="58"/>
      </p:cViewPr>
      <p:guideLst>
        <p:guide orient="horz" pos="2184"/>
        <p:guide pos="3840"/>
      </p:guideLst>
    </p:cSldViewPr>
  </p:slideViewPr>
  <p:notesTextViewPr>
    <p:cViewPr>
      <p:scale>
        <a:sx n="1" d="1"/>
        <a:sy n="1" d="1"/>
      </p:scale>
      <p:origin x="0" y="0"/>
    </p:cViewPr>
  </p:notesTextViewPr>
  <p:notesViewPr>
    <p:cSldViewPr snapToGrid="0" showGuides="1">
      <p:cViewPr varScale="1">
        <p:scale>
          <a:sx n="84" d="100"/>
          <a:sy n="84" d="100"/>
        </p:scale>
        <p:origin x="2083"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C7F0A7-65D3-4A93-BC80-15A6F8EB7320}"/>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CB2575-FA3D-4796-A488-CDB9CC02475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44939BA-25DA-4629-B4CF-00296FF6AC51}" type="datetimeFigureOut">
              <a:rPr lang="en-US" smtClean="0"/>
              <a:t>11/12/2019</a:t>
            </a:fld>
            <a:endParaRPr lang="en-US"/>
          </a:p>
        </p:txBody>
      </p:sp>
      <p:sp>
        <p:nvSpPr>
          <p:cNvPr id="4" name="Footer Placeholder 3">
            <a:extLst>
              <a:ext uri="{FF2B5EF4-FFF2-40B4-BE49-F238E27FC236}">
                <a16:creationId xmlns:a16="http://schemas.microsoft.com/office/drawing/2014/main" id="{025B53C7-674F-49CC-80CB-FEFCC617310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F85571-F72D-46F8-B8AF-049F61EFB7CC}"/>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9EEB1BC-57EE-41EC-AA96-7972DCD9F4C0}" type="slidenum">
              <a:rPr lang="en-US" smtClean="0"/>
              <a:t>‹#›</a:t>
            </a:fld>
            <a:endParaRPr lang="en-US"/>
          </a:p>
        </p:txBody>
      </p:sp>
    </p:spTree>
    <p:extLst>
      <p:ext uri="{BB962C8B-B14F-4D97-AF65-F5344CB8AC3E}">
        <p14:creationId xmlns:p14="http://schemas.microsoft.com/office/powerpoint/2010/main" val="4043866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0498507-59DB-46C7-9D7A-681E86E3F0AF}" type="datetimeFigureOut">
              <a:rPr lang="en-US" smtClean="0"/>
              <a:t>11/12/2019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1CF25FA-8E72-4FFB-B298-32581748AA0D}" type="slidenum">
              <a:rPr lang="en-US" smtClean="0"/>
              <a:t>‹#›</a:t>
            </a:fld>
            <a:endParaRPr lang="en-US"/>
          </a:p>
        </p:txBody>
      </p:sp>
    </p:spTree>
    <p:extLst>
      <p:ext uri="{BB962C8B-B14F-4D97-AF65-F5344CB8AC3E}">
        <p14:creationId xmlns:p14="http://schemas.microsoft.com/office/powerpoint/2010/main" val="4131478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stage of proposed framework </a:t>
            </a:r>
            <a:r>
              <a:rPr lang="en-US" sz="1200" kern="1200" dirty="0">
                <a:solidFill>
                  <a:schemeClr val="tx1"/>
                </a:solidFill>
                <a:effectLst/>
                <a:latin typeface="+mn-lt"/>
                <a:ea typeface="+mn-ea"/>
                <a:cs typeface="+mn-cs"/>
              </a:rPr>
              <a:t>localizes and identifies the key body extremities such as head, hands, and feet. It also illustrates the method of generating a topological hierarchical skeleton tree graph. The skeleton tree graph + labelling will be useful for pose recognition.</a:t>
            </a:r>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1</a:t>
            </a:fld>
            <a:endParaRPr lang="en-US"/>
          </a:p>
        </p:txBody>
      </p:sp>
    </p:spTree>
    <p:extLst>
      <p:ext uri="{BB962C8B-B14F-4D97-AF65-F5344CB8AC3E}">
        <p14:creationId xmlns:p14="http://schemas.microsoft.com/office/powerpoint/2010/main" val="2020354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stage, it is possible to use hierarchical skeleton for HPR. </a:t>
            </a:r>
            <a:r>
              <a:rPr lang="en-US" sz="1200" kern="1200" dirty="0">
                <a:solidFill>
                  <a:schemeClr val="tx1"/>
                </a:solidFill>
                <a:effectLst/>
                <a:latin typeface="+mn-lt"/>
                <a:ea typeface="+mn-ea"/>
                <a:cs typeface="+mn-cs"/>
              </a:rPr>
              <a:t>However, it is found that the order of key extremity nodes in the pose feature vector varied in each dataset. Hence, we label key extremity body parts by apply SVM over  its spatial features.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“Head (H), Right Hand (RH), Left Hand (LH), Right Foot (RF) and Left Foot (LF).</a:t>
            </a:r>
          </a:p>
          <a:p>
            <a:r>
              <a:rPr lang="en-US" sz="1200" kern="1200" dirty="0">
                <a:solidFill>
                  <a:schemeClr val="tx1"/>
                </a:solidFill>
                <a:effectLst/>
                <a:latin typeface="+mn-lt"/>
                <a:ea typeface="+mn-ea"/>
                <a:cs typeface="+mn-cs"/>
              </a:rPr>
              <a:t> With this knowledge, the correctly ordered feature set would be capable of distinguishing between various poses. </a:t>
            </a:r>
          </a:p>
          <a:p>
            <a:endParaRPr lang="en-US" sz="1200" kern="1200" dirty="0">
              <a:solidFill>
                <a:schemeClr val="tx1"/>
              </a:solidFill>
              <a:effectLst/>
              <a:latin typeface="+mn-lt"/>
              <a:ea typeface="+mn-ea"/>
              <a:cs typeface="+mn-cs"/>
            </a:endParaRPr>
          </a:p>
          <a:p>
            <a:pPr lvl="1">
              <a:lnSpc>
                <a:spcPct val="90000"/>
              </a:lnSpc>
            </a:pPr>
            <a:r>
              <a:rPr lang="en-US" sz="2000" dirty="0">
                <a:solidFill>
                  <a:srgbClr val="FEFFFF"/>
                </a:solidFill>
              </a:rPr>
              <a:t>Median, Max, Min, STD along 3 dimensions, Eigenvalues of local covariance matrix, angle measurement b/w dir. of high variance of the cluster and its orientation vector </a:t>
            </a:r>
            <a:r>
              <a:rPr lang="en-US" sz="2000" dirty="0">
                <a:solidFill>
                  <a:srgbClr val="FEFFFF"/>
                </a:solidFill>
                <a:sym typeface="Wingdings" panose="05000000000000000000" pitchFamily="2" charset="2"/>
              </a:rPr>
              <a:t> Extremity parts</a:t>
            </a:r>
            <a:endParaRPr lang="en-US" sz="2000" dirty="0">
              <a:solidFill>
                <a:srgbClr val="FEFFFF"/>
              </a:solidFill>
            </a:endParaRPr>
          </a:p>
          <a:p>
            <a:pPr lvl="1">
              <a:lnSpc>
                <a:spcPct val="90000"/>
              </a:lnSpc>
            </a:pPr>
            <a:r>
              <a:rPr lang="en-US" sz="2000" dirty="0">
                <a:solidFill>
                  <a:srgbClr val="FEFFFF"/>
                </a:solidFill>
              </a:rPr>
              <a:t> The poses of the extremity cluster w.r.t the global component vectors </a:t>
            </a:r>
            <a:r>
              <a:rPr lang="en-US" sz="2000" dirty="0">
                <a:solidFill>
                  <a:srgbClr val="FEFFFF"/>
                </a:solidFill>
                <a:sym typeface="Wingdings" panose="05000000000000000000" pitchFamily="2" charset="2"/>
              </a:rPr>
              <a:t></a:t>
            </a:r>
            <a:r>
              <a:rPr lang="en-US" sz="2000" dirty="0">
                <a:solidFill>
                  <a:srgbClr val="FEFFFF"/>
                </a:solidFill>
              </a:rPr>
              <a:t> symmetry of the body</a:t>
            </a:r>
            <a:endParaRPr lang="en-US" sz="1200" kern="1200" dirty="0">
              <a:solidFill>
                <a:schemeClr val="tx1"/>
              </a:solidFill>
              <a:effectLst/>
              <a:latin typeface="+mn-lt"/>
              <a:ea typeface="+mn-ea"/>
              <a:cs typeface="+mn-cs"/>
            </a:endParaRPr>
          </a:p>
          <a:p>
            <a:r>
              <a:rPr lang="en-US" dirty="0"/>
              <a:t>Fed to SVM classifier cubic kernel model .</a:t>
            </a:r>
            <a:r>
              <a:rPr lang="en-US" sz="1200" kern="1200" dirty="0">
                <a:solidFill>
                  <a:schemeClr val="tx1"/>
                </a:solidFill>
                <a:effectLst/>
                <a:latin typeface="+mn-lt"/>
                <a:ea typeface="+mn-ea"/>
                <a:cs typeface="+mn-cs"/>
              </a:rPr>
              <a:t> Its hyper-parameters and weights  are computed by cross-validation over training data. Finally, this model is used to discriminate five key body extremity clusters into the desired classes. These labeled key extremity nodes of the skeleton model can then be used in another feature set for classifying posture recognition.</a:t>
            </a:r>
          </a:p>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12</a:t>
            </a:fld>
            <a:endParaRPr lang="en-US"/>
          </a:p>
        </p:txBody>
      </p:sp>
    </p:spTree>
    <p:extLst>
      <p:ext uri="{BB962C8B-B14F-4D97-AF65-F5344CB8AC3E}">
        <p14:creationId xmlns:p14="http://schemas.microsoft.com/office/powerpoint/2010/main" val="2217652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evaluate this proposed </a:t>
            </a:r>
            <a:r>
              <a:rPr lang="en-US" dirty="0" err="1"/>
              <a:t>calissifer</a:t>
            </a:r>
            <a:r>
              <a:rPr lang="en-US" dirty="0"/>
              <a:t>, its performance is compared against the </a:t>
            </a:r>
            <a:r>
              <a:rPr lang="en-US" dirty="0" err="1"/>
              <a:t>groundtruth</a:t>
            </a:r>
            <a:r>
              <a:rPr lang="en-US" dirty="0"/>
              <a:t> data of publicly available UBCV3 synthetic dataset as well as the CNN model made available  form the same research group.</a:t>
            </a:r>
          </a:p>
          <a:p>
            <a:endParaRPr lang="en-US" dirty="0"/>
          </a:p>
          <a:p>
            <a:r>
              <a:rPr lang="en-US" dirty="0"/>
              <a:t>“Depth map with corresponding </a:t>
            </a:r>
            <a:r>
              <a:rPr lang="en-US" dirty="0" err="1"/>
              <a:t>grountruth</a:t>
            </a:r>
            <a:r>
              <a:rPr lang="en-US" dirty="0"/>
              <a:t> poses are provided by simulated sensors</a:t>
            </a:r>
          </a:p>
          <a:p>
            <a:r>
              <a:rPr lang="en-US" dirty="0" err="1"/>
              <a:t>Shafai</a:t>
            </a:r>
            <a:r>
              <a:rPr lang="en-US" dirty="0"/>
              <a:t> does 43 classes-&gt; clustered to specific classes</a:t>
            </a:r>
          </a:p>
          <a:p>
            <a:endParaRPr lang="en-US" dirty="0"/>
          </a:p>
          <a:p>
            <a:r>
              <a:rPr lang="en-US" dirty="0"/>
              <a:t>Proposed </a:t>
            </a:r>
            <a:r>
              <a:rPr lang="en-US" dirty="0" err="1"/>
              <a:t>algo</a:t>
            </a:r>
            <a:r>
              <a:rPr lang="en-US" dirty="0"/>
              <a:t> processed each frame od dataset from </a:t>
            </a:r>
            <a:r>
              <a:rPr lang="en-US" dirty="0" err="1"/>
              <a:t>thre</a:t>
            </a:r>
            <a:r>
              <a:rPr lang="en-US" dirty="0"/>
              <a:t> sensors in 1.02s </a:t>
            </a:r>
          </a:p>
          <a:p>
            <a:r>
              <a:rPr lang="en-US" dirty="0"/>
              <a:t>Hard Pose: pose variation and physical sizes</a:t>
            </a:r>
          </a:p>
        </p:txBody>
      </p:sp>
      <p:sp>
        <p:nvSpPr>
          <p:cNvPr id="4" name="Slide Number Placeholder 3"/>
          <p:cNvSpPr>
            <a:spLocks noGrp="1"/>
          </p:cNvSpPr>
          <p:nvPr>
            <p:ph type="sldNum" sz="quarter" idx="5"/>
          </p:nvPr>
        </p:nvSpPr>
        <p:spPr/>
        <p:txBody>
          <a:bodyPr/>
          <a:lstStyle/>
          <a:p>
            <a:fld id="{F1CF25FA-8E72-4FFB-B298-32581748AA0D}" type="slidenum">
              <a:rPr lang="en-US" smtClean="0"/>
              <a:t>14</a:t>
            </a:fld>
            <a:endParaRPr lang="en-US"/>
          </a:p>
        </p:txBody>
      </p:sp>
    </p:spTree>
    <p:extLst>
      <p:ext uri="{BB962C8B-B14F-4D97-AF65-F5344CB8AC3E}">
        <p14:creationId xmlns:p14="http://schemas.microsoft.com/office/powerpoint/2010/main" val="1090969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a:t>
            </a:r>
            <a:r>
              <a:rPr lang="en-US" sz="1200" kern="1200" dirty="0">
                <a:solidFill>
                  <a:schemeClr val="tx1"/>
                </a:solidFill>
                <a:effectLst/>
                <a:latin typeface="+mn-lt"/>
                <a:ea typeface="+mn-ea"/>
                <a:cs typeface="+mn-cs"/>
              </a:rPr>
              <a:t>compares the classification performance of the proposed model and CNN model [25] in terms of classification accuracy rates of key body extremities on test dataset.</a:t>
            </a:r>
          </a:p>
          <a:p>
            <a:r>
              <a:rPr lang="en-US" sz="1200" kern="1200" dirty="0">
                <a:solidFill>
                  <a:schemeClr val="tx1"/>
                </a:solidFill>
                <a:effectLst/>
                <a:latin typeface="+mn-lt"/>
                <a:ea typeface="+mn-ea"/>
                <a:cs typeface="+mn-cs"/>
              </a:rPr>
              <a:t>As you can see, our proposed model has fared well against the CNN model in overall performance.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“pixel-wise vs cluster wise: more data, lesser data, classify/combine, combine/classify, </a:t>
            </a:r>
            <a:r>
              <a:rPr lang="en-US" sz="1200" kern="1200" dirty="0" err="1">
                <a:solidFill>
                  <a:schemeClr val="tx1"/>
                </a:solidFill>
                <a:effectLst/>
                <a:latin typeface="+mn-lt"/>
                <a:ea typeface="+mn-ea"/>
                <a:cs typeface="+mn-cs"/>
              </a:rPr>
              <a:t>maintainig</a:t>
            </a:r>
            <a:r>
              <a:rPr lang="en-US" sz="1200" kern="1200" dirty="0">
                <a:solidFill>
                  <a:schemeClr val="tx1"/>
                </a:solidFill>
                <a:effectLst/>
                <a:latin typeface="+mn-lt"/>
                <a:ea typeface="+mn-ea"/>
                <a:cs typeface="+mn-cs"/>
              </a:rPr>
              <a:t> integrity</a:t>
            </a:r>
          </a:p>
          <a:p>
            <a:r>
              <a:rPr lang="en-US" sz="1200" kern="1200" dirty="0">
                <a:solidFill>
                  <a:schemeClr val="tx1"/>
                </a:solidFill>
                <a:effectLst/>
                <a:latin typeface="+mn-lt"/>
                <a:ea typeface="+mn-ea"/>
                <a:cs typeface="+mn-cs"/>
              </a:rPr>
              <a:t>Higher Complexity-&gt; lower overall performance</a:t>
            </a:r>
          </a:p>
          <a:p>
            <a:r>
              <a:rPr lang="en-US" sz="1200" kern="1200" dirty="0">
                <a:solidFill>
                  <a:schemeClr val="tx1"/>
                </a:solidFill>
                <a:effectLst/>
                <a:latin typeface="+mn-lt"/>
                <a:ea typeface="+mn-ea"/>
                <a:cs typeface="+mn-cs"/>
              </a:rPr>
              <a:t>Could be improved by adding more features-&gt;computation time in learning those features”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15</a:t>
            </a:fld>
            <a:endParaRPr lang="en-US"/>
          </a:p>
        </p:txBody>
      </p:sp>
    </p:spTree>
    <p:extLst>
      <p:ext uri="{BB962C8B-B14F-4D97-AF65-F5344CB8AC3E}">
        <p14:creationId xmlns:p14="http://schemas.microsoft.com/office/powerpoint/2010/main" val="3421518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further analyze the localization of detected key body extremities w.r.t ground truth positions, two types of metrics are used: mean error and mean average precision at the threshold</a:t>
            </a:r>
          </a:p>
          <a:p>
            <a:r>
              <a:rPr lang="en-US" sz="1200" kern="1200" dirty="0">
                <a:solidFill>
                  <a:schemeClr val="tx1"/>
                </a:solidFill>
                <a:effectLst/>
                <a:latin typeface="+mn-lt"/>
                <a:ea typeface="+mn-ea"/>
                <a:cs typeface="+mn-cs"/>
              </a:rPr>
              <a:t>The gap between </a:t>
            </a:r>
            <a:r>
              <a:rPr lang="en-US" sz="1200" kern="1200" dirty="0" err="1">
                <a:solidFill>
                  <a:schemeClr val="tx1"/>
                </a:solidFill>
                <a:effectLst/>
                <a:latin typeface="+mn-lt"/>
                <a:ea typeface="+mn-ea"/>
                <a:cs typeface="+mn-cs"/>
              </a:rPr>
              <a:t>groundtruth</a:t>
            </a:r>
            <a:r>
              <a:rPr lang="en-US" sz="1200" kern="1200" dirty="0">
                <a:solidFill>
                  <a:schemeClr val="tx1"/>
                </a:solidFill>
                <a:effectLst/>
                <a:latin typeface="+mn-lt"/>
                <a:ea typeface="+mn-ea"/>
                <a:cs typeface="+mn-cs"/>
              </a:rPr>
              <a:t> output and proposed output is due to classification errors.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“Mean: average Euclidean distance between the estimated and ground-truth 3D locations of the key body parts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difference between the two types of outputs is due to classification errors from the proposed model. The closer the gap, the better the performance of the proposed algorithm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Precision fraction of predicted key body parts that are within the threshold distance of the ground truth. </a:t>
            </a:r>
          </a:p>
          <a:p>
            <a:r>
              <a:rPr lang="en-US" sz="1200" kern="1200" dirty="0">
                <a:solidFill>
                  <a:schemeClr val="tx1"/>
                </a:solidFill>
                <a:effectLst/>
                <a:latin typeface="+mn-lt"/>
                <a:ea typeface="+mn-ea"/>
                <a:cs typeface="+mn-cs"/>
              </a:rPr>
              <a:t>Since the errors in ground truth annotations of poses from easy-pose UBCV3 and the ground truth pose 3D skeleton is very different from the proposed hierarchical skeleton tree graph, it is best to just report the mean average precision at 0.15 m threshold</a:t>
            </a:r>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16</a:t>
            </a:fld>
            <a:endParaRPr lang="en-US"/>
          </a:p>
        </p:txBody>
      </p:sp>
    </p:spTree>
    <p:extLst>
      <p:ext uri="{BB962C8B-B14F-4D97-AF65-F5344CB8AC3E}">
        <p14:creationId xmlns:p14="http://schemas.microsoft.com/office/powerpoint/2010/main" val="34722661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are the Qualitative </a:t>
            </a:r>
            <a:r>
              <a:rPr lang="en-US" sz="1200" kern="1200" dirty="0">
                <a:solidFill>
                  <a:schemeClr val="tx1"/>
                </a:solidFill>
                <a:effectLst/>
                <a:latin typeface="+mn-lt"/>
                <a:ea typeface="+mn-ea"/>
                <a:cs typeface="+mn-cs"/>
              </a:rPr>
              <a:t>Examples of proposed pose models which are compared against </a:t>
            </a:r>
            <a:r>
              <a:rPr lang="en-US" sz="1200" kern="1200" dirty="0" err="1">
                <a:solidFill>
                  <a:schemeClr val="tx1"/>
                </a:solidFill>
                <a:effectLst/>
                <a:latin typeface="+mn-lt"/>
                <a:ea typeface="+mn-ea"/>
                <a:cs typeface="+mn-cs"/>
              </a:rPr>
              <a:t>gronuth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poe</a:t>
            </a:r>
            <a:r>
              <a:rPr lang="en-US" sz="1200" kern="1200" dirty="0">
                <a:solidFill>
                  <a:schemeClr val="tx1"/>
                </a:solidFill>
                <a:effectLst/>
                <a:latin typeface="+mn-lt"/>
                <a:ea typeface="+mn-ea"/>
                <a:cs typeface="+mn-cs"/>
              </a:rPr>
              <a:t> model from UBCV3 dataset.</a:t>
            </a:r>
          </a:p>
          <a:p>
            <a:r>
              <a:rPr lang="en-US" sz="1200" kern="1200" dirty="0">
                <a:solidFill>
                  <a:schemeClr val="tx1"/>
                </a:solidFill>
                <a:effectLst/>
                <a:latin typeface="+mn-lt"/>
                <a:ea typeface="+mn-ea"/>
                <a:cs typeface="+mn-cs"/>
              </a:rPr>
              <a:t>Point which is which</a:t>
            </a:r>
          </a:p>
          <a:p>
            <a:r>
              <a:rPr lang="en-US" sz="1200" kern="1200" dirty="0">
                <a:solidFill>
                  <a:schemeClr val="tx1"/>
                </a:solidFill>
                <a:effectLst/>
                <a:latin typeface="+mn-lt"/>
                <a:ea typeface="+mn-ea"/>
                <a:cs typeface="+mn-cs"/>
              </a:rPr>
              <a:t>Its to be noted that the hard-pose dataset contains a variety of body poses performed by different characters.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these labeled key extremities along with generated hierarchical skeleton can be use in HPR</a:t>
            </a:r>
            <a:endParaRPr lang="en-US" dirty="0"/>
          </a:p>
          <a:p>
            <a:endParaRPr lang="en-US" dirty="0"/>
          </a:p>
          <a:p>
            <a:r>
              <a:rPr lang="en-US" dirty="0"/>
              <a:t>“Here are the Qualitative </a:t>
            </a:r>
            <a:r>
              <a:rPr lang="en-US" sz="1200" kern="1200" dirty="0">
                <a:solidFill>
                  <a:schemeClr val="tx1"/>
                </a:solidFill>
                <a:effectLst/>
                <a:latin typeface="+mn-lt"/>
                <a:ea typeface="+mn-ea"/>
                <a:cs typeface="+mn-cs"/>
              </a:rPr>
              <a:t>Examples of pose models from UBCV3 dataset: Easy-pose dataset with a) ground truth skeleton model b) proposed hierarchical skeleton tree model, Hard-pose dataset with c) ground truth skeleton model d) proposed hierarchical skeleton tree mode. Note that the hard-pose dataset contains a variety of body poses performed by different characters. Filled red circles represent the joints for ground truth skeleton. Filled blue denote circles topological nodes for the proposed hierarchical skeleton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1CF25FA-8E72-4FFB-B298-32581748AA0D}" type="slidenum">
              <a:rPr lang="en-US" smtClean="0"/>
              <a:t>17</a:t>
            </a:fld>
            <a:endParaRPr lang="en-US"/>
          </a:p>
        </p:txBody>
      </p:sp>
    </p:spTree>
    <p:extLst>
      <p:ext uri="{BB962C8B-B14F-4D97-AF65-F5344CB8AC3E}">
        <p14:creationId xmlns:p14="http://schemas.microsoft.com/office/powerpoint/2010/main" val="42926365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Consists of three</a:t>
            </a:r>
          </a:p>
        </p:txBody>
      </p:sp>
      <p:sp>
        <p:nvSpPr>
          <p:cNvPr id="4" name="Slide Number Placeholder 3"/>
          <p:cNvSpPr>
            <a:spLocks noGrp="1"/>
          </p:cNvSpPr>
          <p:nvPr>
            <p:ph type="sldNum" sz="quarter" idx="5"/>
          </p:nvPr>
        </p:nvSpPr>
        <p:spPr/>
        <p:txBody>
          <a:bodyPr/>
          <a:lstStyle/>
          <a:p>
            <a:fld id="{F1CF25FA-8E72-4FFB-B298-32581748AA0D}" type="slidenum">
              <a:rPr lang="en-US" smtClean="0"/>
              <a:t>2</a:t>
            </a:fld>
            <a:endParaRPr lang="en-US"/>
          </a:p>
        </p:txBody>
      </p:sp>
    </p:spTree>
    <p:extLst>
      <p:ext uri="{BB962C8B-B14F-4D97-AF65-F5344CB8AC3E}">
        <p14:creationId xmlns:p14="http://schemas.microsoft.com/office/powerpoint/2010/main" val="351543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beginning part of this stage conducts Preprocessing of depth data from multiple sensor  and then extraction of point clouds</a:t>
            </a:r>
          </a:p>
        </p:txBody>
      </p:sp>
      <p:sp>
        <p:nvSpPr>
          <p:cNvPr id="4" name="Slide Number Placeholder 3"/>
          <p:cNvSpPr>
            <a:spLocks noGrp="1"/>
          </p:cNvSpPr>
          <p:nvPr>
            <p:ph type="sldNum" sz="quarter" idx="5"/>
          </p:nvPr>
        </p:nvSpPr>
        <p:spPr/>
        <p:txBody>
          <a:bodyPr/>
          <a:lstStyle/>
          <a:p>
            <a:fld id="{F1CF25FA-8E72-4FFB-B298-32581748AA0D}" type="slidenum">
              <a:rPr lang="en-US" smtClean="0"/>
              <a:t>3</a:t>
            </a:fld>
            <a:endParaRPr lang="en-US"/>
          </a:p>
        </p:txBody>
      </p:sp>
    </p:spTree>
    <p:extLst>
      <p:ext uri="{BB962C8B-B14F-4D97-AF65-F5344CB8AC3E}">
        <p14:creationId xmlns:p14="http://schemas.microsoft.com/office/powerpoint/2010/main" val="926614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these point clouds, a surface mesh is formed which satisfies this intra-connectivity criterion </a:t>
            </a:r>
          </a:p>
        </p:txBody>
      </p:sp>
      <p:sp>
        <p:nvSpPr>
          <p:cNvPr id="4" name="Slide Number Placeholder 3"/>
          <p:cNvSpPr>
            <a:spLocks noGrp="1"/>
          </p:cNvSpPr>
          <p:nvPr>
            <p:ph type="sldNum" sz="quarter" idx="5"/>
          </p:nvPr>
        </p:nvSpPr>
        <p:spPr/>
        <p:txBody>
          <a:bodyPr/>
          <a:lstStyle/>
          <a:p>
            <a:fld id="{F1CF25FA-8E72-4FFB-B298-32581748AA0D}" type="slidenum">
              <a:rPr lang="en-US" smtClean="0"/>
              <a:t>4</a:t>
            </a:fld>
            <a:endParaRPr lang="en-US"/>
          </a:p>
        </p:txBody>
      </p:sp>
    </p:spTree>
    <p:extLst>
      <p:ext uri="{BB962C8B-B14F-4D97-AF65-F5344CB8AC3E}">
        <p14:creationId xmlns:p14="http://schemas.microsoft.com/office/powerpoint/2010/main" val="108081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case of multiple sensors, multiple meshes need to be connected to form one single mesh. </a:t>
            </a:r>
            <a:r>
              <a:rPr lang="en-US" dirty="0"/>
              <a:t>This is achieved using inter-edge connectivity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common world frame, all point </a:t>
            </a:r>
            <a:r>
              <a:rPr lang="en-US" dirty="0" err="1"/>
              <a:t>cliuds</a:t>
            </a:r>
            <a:r>
              <a:rPr lang="en-US" dirty="0"/>
              <a:t> are transformed and aligned. The connections between multiple meshes are computed </a:t>
            </a:r>
            <a:r>
              <a:rPr lang="en-US" dirty="0" err="1"/>
              <a:t>thorugh</a:t>
            </a:r>
            <a:r>
              <a:rPr lang="en-US" dirty="0"/>
              <a:t> </a:t>
            </a:r>
            <a:r>
              <a:rPr lang="en-US" dirty="0" err="1"/>
              <a:t>kNN</a:t>
            </a:r>
            <a:r>
              <a:rPr lang="en-US" dirty="0"/>
              <a:t> search </a:t>
            </a:r>
            <a:r>
              <a:rPr lang="en-US" sz="1200" dirty="0"/>
              <a:t>between boundary of one cloud and the nearest points of other cloud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5</a:t>
            </a:fld>
            <a:endParaRPr lang="en-US"/>
          </a:p>
        </p:txBody>
      </p:sp>
    </p:spTree>
    <p:extLst>
      <p:ext uri="{BB962C8B-B14F-4D97-AF65-F5344CB8AC3E}">
        <p14:creationId xmlns:p14="http://schemas.microsoft.com/office/powerpoint/2010/main" val="3611145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the complete connectivity lists between multiple point clouds, a final geodesic graph is created thereby overcoming the effects of self-occlusion. From the fused geodesic graph, a set of five feature extremity vertices are extracted. . To locate these extremities, an iterative process was developed which starts from central vertex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𝐶</m:t>
                        </m:r>
                      </m:sub>
                    </m:sSub>
                  </m:oMath>
                </a14:m>
                <a:r>
                  <a:rPr lang="en-US" sz="1200" kern="1200" dirty="0">
                    <a:solidFill>
                      <a:schemeClr val="tx1"/>
                    </a:solidFill>
                    <a:effectLst/>
                    <a:latin typeface="+mn-lt"/>
                    <a:ea typeface="+mn-ea"/>
                    <a:cs typeface="+mn-cs"/>
                  </a:rPr>
                  <a:t> of the EDG and computes and accumulates feature extremity vertices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𝑣</m:t>
                        </m:r>
                      </m:e>
                      <m:sub>
                        <m:r>
                          <a:rPr lang="en-US" sz="1200" i="1" kern="1200">
                            <a:solidFill>
                              <a:schemeClr val="tx1"/>
                            </a:solidFill>
                            <a:effectLst/>
                            <a:latin typeface="Cambria Math" panose="02040503050406030204" pitchFamily="18" charset="0"/>
                            <a:ea typeface="+mn-ea"/>
                            <a:cs typeface="+mn-cs"/>
                          </a:rPr>
                          <m:t>𝑓</m:t>
                        </m:r>
                      </m:sub>
                    </m:sSub>
                  </m:oMath>
                </a14:m>
                <a:endParaRPr lang="en-US" dirty="0"/>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the complete connectivity lists between multiple point clouds, a final geodesic graph is created thereby overcoming the effects of self-occlusion. From the fused geodesic graph, a set of five feature extremity vertices are extracted. . To locate these extremities, an iterative process was developed which starts from central vertex </a:t>
                </a:r>
                <a:r>
                  <a:rPr lang="en-US" sz="1200" i="0" kern="1200">
                    <a:solidFill>
                      <a:schemeClr val="tx1"/>
                    </a:solidFill>
                    <a:effectLst/>
                    <a:latin typeface="+mn-lt"/>
                    <a:ea typeface="+mn-ea"/>
                    <a:cs typeface="+mn-cs"/>
                  </a:rPr>
                  <a:t>𝑣_𝐶</a:t>
                </a:r>
                <a:r>
                  <a:rPr lang="en-US" sz="1200" kern="1200" dirty="0">
                    <a:solidFill>
                      <a:schemeClr val="tx1"/>
                    </a:solidFill>
                    <a:effectLst/>
                    <a:latin typeface="+mn-lt"/>
                    <a:ea typeface="+mn-ea"/>
                    <a:cs typeface="+mn-cs"/>
                  </a:rPr>
                  <a:t> of the EDG and computes and accumulates feature extremity vertices </a:t>
                </a:r>
                <a:r>
                  <a:rPr lang="en-US" sz="1200" i="0" kern="1200">
                    <a:solidFill>
                      <a:schemeClr val="tx1"/>
                    </a:solidFill>
                    <a:effectLst/>
                    <a:latin typeface="+mn-lt"/>
                    <a:ea typeface="+mn-ea"/>
                    <a:cs typeface="+mn-cs"/>
                  </a:rPr>
                  <a:t>𝑣_𝑓</a:t>
                </a:r>
                <a:endParaRPr lang="en-US" dirty="0"/>
              </a:p>
            </p:txBody>
          </p:sp>
        </mc:Fallback>
      </mc:AlternateContent>
      <p:sp>
        <p:nvSpPr>
          <p:cNvPr id="4" name="Slide Number Placeholder 3"/>
          <p:cNvSpPr>
            <a:spLocks noGrp="1"/>
          </p:cNvSpPr>
          <p:nvPr>
            <p:ph type="sldNum" sz="quarter" idx="5"/>
          </p:nvPr>
        </p:nvSpPr>
        <p:spPr/>
        <p:txBody>
          <a:bodyPr/>
          <a:lstStyle/>
          <a:p>
            <a:fld id="{F1CF25FA-8E72-4FFB-B298-32581748AA0D}" type="slidenum">
              <a:rPr lang="en-US" smtClean="0"/>
              <a:t>6</a:t>
            </a:fld>
            <a:endParaRPr lang="en-US"/>
          </a:p>
        </p:txBody>
      </p:sp>
    </p:spTree>
    <p:extLst>
      <p:ext uri="{BB962C8B-B14F-4D97-AF65-F5344CB8AC3E}">
        <p14:creationId xmlns:p14="http://schemas.microsoft.com/office/powerpoint/2010/main" val="205811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geodesic mapping function computes the geodesic distance of each point cloud </a:t>
            </a:r>
            <a:r>
              <a:rPr lang="en-US" dirty="0" err="1"/>
              <a:t>vetex</a:t>
            </a:r>
            <a:r>
              <a:rPr lang="en-US" dirty="0"/>
              <a:t> to the nearest feature extremity.</a:t>
            </a:r>
          </a:p>
          <a:p>
            <a:r>
              <a:rPr lang="en-US" dirty="0"/>
              <a:t>Finally, it reveals interesting topological parts</a:t>
            </a:r>
          </a:p>
        </p:txBody>
      </p:sp>
      <p:sp>
        <p:nvSpPr>
          <p:cNvPr id="4" name="Slide Number Placeholder 3"/>
          <p:cNvSpPr>
            <a:spLocks noGrp="1"/>
          </p:cNvSpPr>
          <p:nvPr>
            <p:ph type="sldNum" sz="quarter" idx="5"/>
          </p:nvPr>
        </p:nvSpPr>
        <p:spPr/>
        <p:txBody>
          <a:bodyPr/>
          <a:lstStyle/>
          <a:p>
            <a:fld id="{F1CF25FA-8E72-4FFB-B298-32581748AA0D}" type="slidenum">
              <a:rPr lang="en-US" smtClean="0"/>
              <a:t>8</a:t>
            </a:fld>
            <a:endParaRPr lang="en-US"/>
          </a:p>
        </p:txBody>
      </p:sp>
    </p:spTree>
    <p:extLst>
      <p:ext uri="{BB962C8B-B14F-4D97-AF65-F5344CB8AC3E}">
        <p14:creationId xmlns:p14="http://schemas.microsoft.com/office/powerpoint/2010/main" val="663997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topological levels can be divided into 5 subgraphs which can further be segregated into connected components that are body part clusters</a:t>
            </a:r>
          </a:p>
        </p:txBody>
      </p:sp>
      <p:sp>
        <p:nvSpPr>
          <p:cNvPr id="4" name="Slide Number Placeholder 3"/>
          <p:cNvSpPr>
            <a:spLocks noGrp="1"/>
          </p:cNvSpPr>
          <p:nvPr>
            <p:ph type="sldNum" sz="quarter" idx="5"/>
          </p:nvPr>
        </p:nvSpPr>
        <p:spPr/>
        <p:txBody>
          <a:bodyPr/>
          <a:lstStyle/>
          <a:p>
            <a:fld id="{F1CF25FA-8E72-4FFB-B298-32581748AA0D}" type="slidenum">
              <a:rPr lang="en-US" smtClean="0"/>
              <a:t>9</a:t>
            </a:fld>
            <a:endParaRPr lang="en-US"/>
          </a:p>
        </p:txBody>
      </p:sp>
    </p:spTree>
    <p:extLst>
      <p:ext uri="{BB962C8B-B14F-4D97-AF65-F5344CB8AC3E}">
        <p14:creationId xmlns:p14="http://schemas.microsoft.com/office/powerpoint/2010/main" val="3397524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rPr>
              <a:t>As the clusters are generated in orderly fashion, the topological nodes are generated to eventually form a hierarchical skeleton.</a:t>
            </a:r>
          </a:p>
          <a:p>
            <a:pPr lvl="1"/>
            <a:r>
              <a:rPr lang="en-US" sz="2000" dirty="0">
                <a:solidFill>
                  <a:schemeClr val="tx1"/>
                </a:solidFill>
              </a:rPr>
              <a:t>In Previous approaches with Pixel-wise classifications would require larger number of datasets. Over here we simple clusters the points and then classify them into key body parts thereby reducing the need for large training datasets</a:t>
            </a:r>
          </a:p>
          <a:p>
            <a:pPr lvl="1"/>
            <a:endParaRPr lang="en-US" sz="2000" dirty="0">
              <a:solidFill>
                <a:schemeClr val="tx1"/>
              </a:solidFill>
            </a:endParaRPr>
          </a:p>
          <a:p>
            <a:pPr lvl="1"/>
            <a:endParaRPr lang="en-US" sz="2000" dirty="0">
              <a:solidFill>
                <a:schemeClr val="tx1"/>
              </a:solidFill>
            </a:endParaRPr>
          </a:p>
          <a:p>
            <a:pPr marL="57150" indent="0">
              <a:buNone/>
            </a:pPr>
            <a:r>
              <a:rPr lang="en-US" sz="2000" dirty="0">
                <a:solidFill>
                  <a:schemeClr val="tx1"/>
                </a:solidFill>
              </a:rPr>
              <a:t>[11] 30k for each tree (1 mill.), [12] 3.9 million </a:t>
            </a:r>
          </a:p>
          <a:p>
            <a:pPr marL="57150" indent="0">
              <a:buNone/>
            </a:pPr>
            <a:endParaRPr lang="en-US" sz="20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10</a:t>
            </a:fld>
            <a:endParaRPr lang="en-US"/>
          </a:p>
        </p:txBody>
      </p:sp>
    </p:spTree>
    <p:extLst>
      <p:ext uri="{BB962C8B-B14F-4D97-AF65-F5344CB8AC3E}">
        <p14:creationId xmlns:p14="http://schemas.microsoft.com/office/powerpoint/2010/main" val="1986909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BF478E-D386-4232-8472-874CC7354202}"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0940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87E6CD-20AE-406E-8791-B0AD458ACC89}"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03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3263E1-4D65-4805-8F96-3FA0B2754D65}"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30584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28FF714-7657-4266-A98F-04820B9F55A2}"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1869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E0462A0-B86A-421D-82FE-000BC7E79C0F}"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03392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BE720AA-8F04-4D7B-9FF5-2F25DDEB5534}"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1814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E708D0-0CD9-4B9C-8FB7-48973A53E323}"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4395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EB97A4-F554-498C-AF9D-02880C1EC3CB}"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051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890FAC-8F34-400A-821E-91D7CF07668C}"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73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2E53C5-1380-4023-B4FE-847816B47955}"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4595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6002E2-2C2C-45A8-BFC7-45DC8B0FCE89}"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76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999DE9-351A-4A4D-BB98-BA2DAD3D1471}" type="datetime1">
              <a:rPr lang="en-US" smtClean="0"/>
              <a:t>11/12/2019</a:t>
            </a:fld>
            <a:endParaRPr lang="en-US" dirty="0"/>
          </a:p>
        </p:txBody>
      </p:sp>
      <p:sp>
        <p:nvSpPr>
          <p:cNvPr id="8" name="Footer Placeholder 7"/>
          <p:cNvSpPr>
            <a:spLocks noGrp="1"/>
          </p:cNvSpPr>
          <p:nvPr>
            <p:ph type="ftr" sz="quarter" idx="11"/>
          </p:nvPr>
        </p:nvSpPr>
        <p:spPr/>
        <p:txBody>
          <a:bodyPr/>
          <a:lstStyle/>
          <a:p>
            <a:r>
              <a:rPr lang="en-US"/>
              <a:t>Localization of Specific Body Part by Multiple Depth Sensors Network</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388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858E0B-9827-48E1-BF29-9E7CE35896AC}" type="datetime1">
              <a:rPr lang="en-US" smtClean="0"/>
              <a:t>11/12/2019</a:t>
            </a:fld>
            <a:endParaRPr lang="en-US" dirty="0"/>
          </a:p>
        </p:txBody>
      </p:sp>
      <p:sp>
        <p:nvSpPr>
          <p:cNvPr id="4" name="Footer Placeholder 3"/>
          <p:cNvSpPr>
            <a:spLocks noGrp="1"/>
          </p:cNvSpPr>
          <p:nvPr>
            <p:ph type="ftr" sz="quarter" idx="11"/>
          </p:nvPr>
        </p:nvSpPr>
        <p:spPr/>
        <p:txBody>
          <a:bodyPr/>
          <a:lstStyle/>
          <a:p>
            <a:r>
              <a:rPr lang="en-US"/>
              <a:t>Localization of Specific Body Part by Multiple Depth Sensors Network</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275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BBC9F-9D6F-4926-9D9E-BF79083288D9}" type="datetime1">
              <a:rPr lang="en-US" smtClean="0"/>
              <a:t>11/12/2019</a:t>
            </a:fld>
            <a:endParaRPr lang="en-US" dirty="0"/>
          </a:p>
        </p:txBody>
      </p:sp>
      <p:sp>
        <p:nvSpPr>
          <p:cNvPr id="3" name="Footer Placeholder 2"/>
          <p:cNvSpPr>
            <a:spLocks noGrp="1"/>
          </p:cNvSpPr>
          <p:nvPr>
            <p:ph type="ftr" sz="quarter" idx="11"/>
          </p:nvPr>
        </p:nvSpPr>
        <p:spPr/>
        <p:txBody>
          <a:bodyPr/>
          <a:lstStyle/>
          <a:p>
            <a:r>
              <a:rPr lang="en-US"/>
              <a:t>Localization of Specific Body Part by Multiple Depth Sensors Network</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55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940302-4848-4D56-BC8B-4F92118612D7}"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63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B7FCC9-7ECB-40F8-B381-8C8FAC02EF05}"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767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A9625AF-C5F4-427B-9A61-F563731466AF}" type="datetime1">
              <a:rPr lang="en-US" smtClean="0"/>
              <a:t>11/12/2019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Localization of Specific Body Part by Multiple Depth Sensors Network</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8647839"/>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media" Target="../media/media4.mp4"/><Relationship Id="rId7" Type="http://schemas.openxmlformats.org/officeDocument/2006/relationships/image" Target="../media/image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9.xml"/><Relationship Id="rId5" Type="http://schemas.openxmlformats.org/officeDocument/2006/relationships/slideLayout" Target="../slideLayouts/slideLayout7.xml"/><Relationship Id="rId4" Type="http://schemas.openxmlformats.org/officeDocument/2006/relationships/video" Target="../media/media4.mp4"/></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jpeg"/><Relationship Id="rId3" Type="http://schemas.openxmlformats.org/officeDocument/2006/relationships/image" Target="../media/image15.jpeg"/><Relationship Id="rId21" Type="http://schemas.openxmlformats.org/officeDocument/2006/relationships/image" Target="../media/image33.jpe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jpeg"/><Relationship Id="rId2" Type="http://schemas.openxmlformats.org/officeDocument/2006/relationships/notesSlide" Target="../notesSlides/notesSlide14.xml"/><Relationship Id="rId16" Type="http://schemas.openxmlformats.org/officeDocument/2006/relationships/image" Target="../media/image28.jpeg"/><Relationship Id="rId20"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jpeg"/><Relationship Id="rId24" Type="http://schemas.openxmlformats.org/officeDocument/2006/relationships/image" Target="../media/image36.jpeg"/><Relationship Id="rId5" Type="http://schemas.openxmlformats.org/officeDocument/2006/relationships/image" Target="../media/image17.jpeg"/><Relationship Id="rId15" Type="http://schemas.openxmlformats.org/officeDocument/2006/relationships/image" Target="../media/image27.jpeg"/><Relationship Id="rId23" Type="http://schemas.openxmlformats.org/officeDocument/2006/relationships/image" Target="../media/image35.jpeg"/><Relationship Id="rId10" Type="http://schemas.openxmlformats.org/officeDocument/2006/relationships/image" Target="../media/image22.jpeg"/><Relationship Id="rId19" Type="http://schemas.openxmlformats.org/officeDocument/2006/relationships/image" Target="../media/image31.jpeg"/><Relationship Id="rId4" Type="http://schemas.openxmlformats.org/officeDocument/2006/relationships/image" Target="../media/image16.jpeg"/><Relationship Id="rId9" Type="http://schemas.openxmlformats.org/officeDocument/2006/relationships/image" Target="../media/image21.jpeg"/><Relationship Id="rId14" Type="http://schemas.openxmlformats.org/officeDocument/2006/relationships/image" Target="../media/image26.jpeg"/><Relationship Id="rId22"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4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png"/><Relationship Id="rId5" Type="http://schemas.openxmlformats.org/officeDocument/2006/relationships/image" Target="../media/image45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155-B045-43DA-B0C7-8171AD1EEC00}"/>
              </a:ext>
            </a:extLst>
          </p:cNvPr>
          <p:cNvSpPr>
            <a:spLocks noGrp="1"/>
          </p:cNvSpPr>
          <p:nvPr>
            <p:ph type="title"/>
          </p:nvPr>
        </p:nvSpPr>
        <p:spPr>
          <a:xfrm>
            <a:off x="2589212" y="2050744"/>
            <a:ext cx="8915399" cy="3117040"/>
          </a:xfrm>
        </p:spPr>
        <p:txBody>
          <a:bodyPr>
            <a:normAutofit/>
          </a:bodyPr>
          <a:lstStyle/>
          <a:p>
            <a:r>
              <a:rPr lang="en-US" sz="4400" dirty="0"/>
              <a:t>Semantic Segmentation of Key Body Extremities through Topological Analysis of Fused 3D data</a:t>
            </a:r>
          </a:p>
        </p:txBody>
      </p:sp>
      <p:sp>
        <p:nvSpPr>
          <p:cNvPr id="6" name="Slide Number Placeholder 5">
            <a:extLst>
              <a:ext uri="{FF2B5EF4-FFF2-40B4-BE49-F238E27FC236}">
                <a16:creationId xmlns:a16="http://schemas.microsoft.com/office/drawing/2014/main" id="{1FDB7B58-CEFC-4CF0-9130-C3C032FFE3DC}"/>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964805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B6F1BB6-1BCA-4C4E-BAF7-BB7C7232199D}"/>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15" name="Clusterization">
            <a:hlinkClick r:id="" action="ppaction://media"/>
            <a:extLst>
              <a:ext uri="{FF2B5EF4-FFF2-40B4-BE49-F238E27FC236}">
                <a16:creationId xmlns:a16="http://schemas.microsoft.com/office/drawing/2014/main" id="{F09384BA-10F3-4891-8128-4A9209FB9A7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a:blip>
          <a:srcRect l="29949" t="7257" r="26044" b="10934"/>
          <a:stretch/>
        </p:blipFill>
        <p:spPr>
          <a:xfrm>
            <a:off x="1793916" y="787782"/>
            <a:ext cx="4144650" cy="5776963"/>
          </a:xfrm>
          <a:prstGeom prst="rect">
            <a:avLst/>
          </a:prstGeom>
        </p:spPr>
      </p:pic>
      <p:pic>
        <p:nvPicPr>
          <p:cNvPr id="7" name="Skele_gen">
            <a:hlinkClick r:id="" action="ppaction://media"/>
            <a:extLst>
              <a:ext uri="{FF2B5EF4-FFF2-40B4-BE49-F238E27FC236}">
                <a16:creationId xmlns:a16="http://schemas.microsoft.com/office/drawing/2014/main" id="{C06C8A49-5681-4D29-BC6E-966F5559A9E4}"/>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b="1418"/>
          <a:stretch/>
        </p:blipFill>
        <p:spPr>
          <a:xfrm>
            <a:off x="6726847" y="787781"/>
            <a:ext cx="4143373" cy="5776963"/>
          </a:xfrm>
          <a:prstGeom prst="rect">
            <a:avLst/>
          </a:prstGeom>
        </p:spPr>
      </p:pic>
      <p:sp>
        <p:nvSpPr>
          <p:cNvPr id="3" name="TextBox 2">
            <a:extLst>
              <a:ext uri="{FF2B5EF4-FFF2-40B4-BE49-F238E27FC236}">
                <a16:creationId xmlns:a16="http://schemas.microsoft.com/office/drawing/2014/main" id="{55B63480-87C0-4F29-A92D-60FE8AC6F6F3}"/>
              </a:ext>
            </a:extLst>
          </p:cNvPr>
          <p:cNvSpPr txBox="1"/>
          <p:nvPr/>
        </p:nvSpPr>
        <p:spPr>
          <a:xfrm>
            <a:off x="2618742" y="213697"/>
            <a:ext cx="2670924" cy="369332"/>
          </a:xfrm>
          <a:prstGeom prst="rect">
            <a:avLst/>
          </a:prstGeom>
          <a:noFill/>
        </p:spPr>
        <p:txBody>
          <a:bodyPr wrap="none" rtlCol="0">
            <a:spAutoFit/>
          </a:bodyPr>
          <a:lstStyle/>
          <a:p>
            <a:r>
              <a:rPr lang="en-US" b="1" dirty="0"/>
              <a:t>Topological Clustering</a:t>
            </a:r>
          </a:p>
        </p:txBody>
      </p:sp>
      <p:sp>
        <p:nvSpPr>
          <p:cNvPr id="9" name="TextBox 8">
            <a:extLst>
              <a:ext uri="{FF2B5EF4-FFF2-40B4-BE49-F238E27FC236}">
                <a16:creationId xmlns:a16="http://schemas.microsoft.com/office/drawing/2014/main" id="{7E2D81D7-5011-4E0C-9173-8E5733122619}"/>
              </a:ext>
            </a:extLst>
          </p:cNvPr>
          <p:cNvSpPr txBox="1"/>
          <p:nvPr/>
        </p:nvSpPr>
        <p:spPr>
          <a:xfrm>
            <a:off x="7419577" y="213697"/>
            <a:ext cx="3095719" cy="369332"/>
          </a:xfrm>
          <a:prstGeom prst="rect">
            <a:avLst/>
          </a:prstGeom>
          <a:noFill/>
        </p:spPr>
        <p:txBody>
          <a:bodyPr wrap="none" rtlCol="0">
            <a:spAutoFit/>
          </a:bodyPr>
          <a:lstStyle/>
          <a:p>
            <a:r>
              <a:rPr lang="en-US" b="1" dirty="0"/>
              <a:t>Hierarchical Skeleton Tree</a:t>
            </a:r>
          </a:p>
        </p:txBody>
      </p:sp>
    </p:spTree>
    <p:extLst>
      <p:ext uri="{BB962C8B-B14F-4D97-AF65-F5344CB8AC3E}">
        <p14:creationId xmlns:p14="http://schemas.microsoft.com/office/powerpoint/2010/main" val="402285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19" fill="hold"/>
                                        <p:tgtEl>
                                          <p:spTgt spid="15"/>
                                        </p:tgtEl>
                                      </p:cBhvr>
                                    </p:cmd>
                                  </p:childTnLst>
                                </p:cTn>
                              </p:par>
                              <p:par>
                                <p:cTn id="7" presetID="1" presetClass="mediacall" presetSubtype="0" fill="hold" nodeType="withEffect">
                                  <p:stCondLst>
                                    <p:cond delay="0"/>
                                  </p:stCondLst>
                                  <p:childTnLst>
                                    <p:cmd type="call" cmd="playFrom(0.0)">
                                      <p:cBhvr>
                                        <p:cTn id="8" dur="2781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5"/>
                </p:tgtEl>
              </p:cMediaNode>
            </p:video>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5"/>
                                        </p:tgtEl>
                                      </p:cBhvr>
                                    </p:cmd>
                                  </p:childTnLst>
                                </p:cTn>
                              </p:par>
                            </p:childTnLst>
                          </p:cTn>
                        </p:par>
                      </p:childTnLst>
                    </p:cTn>
                  </p:par>
                </p:childTnLst>
              </p:cTn>
              <p:nextCondLst>
                <p:cond evt="onClick" delay="0">
                  <p:tgtEl>
                    <p:spTgt spid="15"/>
                  </p:tgtEl>
                </p:cond>
              </p:nextCondLst>
            </p:seq>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7"/>
                                        </p:tgtEl>
                                      </p:cBhvr>
                                    </p:cmd>
                                  </p:childTnLst>
                                </p:cTn>
                              </p:par>
                            </p:childTnLst>
                          </p:cTn>
                        </p:par>
                      </p:childTnLst>
                    </p:cTn>
                  </p:par>
                </p:childTnLst>
              </p:cTn>
              <p:nextCondLst>
                <p:cond evt="onClick" delay="0">
                  <p:tgtEl>
                    <p:spTgt spid="7"/>
                  </p:tgtEl>
                </p:cond>
              </p:nextCondLst>
            </p:seq>
            <p:video>
              <p:cMediaNode vol="80000">
                <p:cTn id="20"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A0E6BB8-E522-4A40-B024-CE896EAAF8C1}"/>
              </a:ext>
            </a:extLst>
          </p:cNvPr>
          <p:cNvSpPr>
            <a:spLocks noGrp="1"/>
          </p:cNvSpPr>
          <p:nvPr>
            <p:ph idx="1"/>
          </p:nvPr>
        </p:nvSpPr>
        <p:spPr>
          <a:xfrm>
            <a:off x="2355532" y="970344"/>
            <a:ext cx="8915400" cy="3777622"/>
          </a:xfrm>
        </p:spPr>
        <p:txBody>
          <a:bodyPr>
            <a:noAutofit/>
          </a:bodyPr>
          <a:lstStyle/>
          <a:p>
            <a:r>
              <a:rPr lang="en-US" sz="3600" dirty="0"/>
              <a:t>Detection of Feature Extremity</a:t>
            </a:r>
          </a:p>
          <a:p>
            <a:endParaRPr lang="en-US" sz="3600" dirty="0"/>
          </a:p>
          <a:p>
            <a:r>
              <a:rPr lang="en-US" sz="3600" dirty="0"/>
              <a:t>3D Topological Hierarchical Segmentation and Skeleton Generation</a:t>
            </a:r>
          </a:p>
          <a:p>
            <a:endParaRPr lang="en-US" sz="3600" dirty="0"/>
          </a:p>
          <a:p>
            <a:r>
              <a:rPr lang="en-US" sz="3600" b="1" dirty="0"/>
              <a:t>Classification of Key Body Extremities</a:t>
            </a:r>
          </a:p>
        </p:txBody>
      </p:sp>
      <p:sp>
        <p:nvSpPr>
          <p:cNvPr id="6" name="Slide Number Placeholder 5">
            <a:extLst>
              <a:ext uri="{FF2B5EF4-FFF2-40B4-BE49-F238E27FC236}">
                <a16:creationId xmlns:a16="http://schemas.microsoft.com/office/drawing/2014/main" id="{904F25C6-19C3-4808-8F60-DABC1C09F049}"/>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847095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7" name="Rectangle 36">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10" name="Content Placeholder 6">
            <a:extLst>
              <a:ext uri="{FF2B5EF4-FFF2-40B4-BE49-F238E27FC236}">
                <a16:creationId xmlns:a16="http://schemas.microsoft.com/office/drawing/2014/main" id="{E142F9B0-5622-4C63-A037-C590C88EAD02}"/>
              </a:ext>
            </a:extLst>
          </p:cNvPr>
          <p:cNvPicPr>
            <a:picLocks/>
          </p:cNvPicPr>
          <p:nvPr/>
        </p:nvPicPr>
        <p:blipFill rotWithShape="1">
          <a:blip r:embed="rId3">
            <a:extLst>
              <a:ext uri="{28A0092B-C50C-407E-A947-70E740481C1C}">
                <a14:useLocalDpi xmlns:a14="http://schemas.microsoft.com/office/drawing/2010/main" val="0"/>
              </a:ext>
            </a:extLst>
          </a:blip>
          <a:srcRect b="10433"/>
          <a:stretch/>
        </p:blipFill>
        <p:spPr bwMode="auto">
          <a:xfrm>
            <a:off x="8229598" y="10"/>
            <a:ext cx="3962401" cy="6857990"/>
          </a:xfrm>
          <a:prstGeom prst="rect">
            <a:avLst/>
          </a:prstGeom>
          <a:noFill/>
          <a:extLst>
            <a:ext uri="{53640926-AAD7-44D8-BBD7-CCE9431645EC}">
              <a14:shadowObscured xmlns:a14="http://schemas.microsoft.com/office/drawing/2010/main"/>
            </a:ext>
          </a:extLst>
        </p:spPr>
      </p:pic>
      <p:sp>
        <p:nvSpPr>
          <p:cNvPr id="39"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794BBC92-39EC-4C48-85E8-B01E57872124}"/>
              </a:ext>
            </a:extLst>
          </p:cNvPr>
          <p:cNvSpPr>
            <a:spLocks noGrp="1"/>
          </p:cNvSpPr>
          <p:nvPr>
            <p:ph type="title"/>
          </p:nvPr>
        </p:nvSpPr>
        <p:spPr>
          <a:xfrm>
            <a:off x="541867" y="787400"/>
            <a:ext cx="7145866" cy="778933"/>
          </a:xfrm>
        </p:spPr>
        <p:txBody>
          <a:bodyPr anchor="ctr">
            <a:normAutofit/>
          </a:bodyPr>
          <a:lstStyle/>
          <a:p>
            <a:pPr>
              <a:lnSpc>
                <a:spcPct val="90000"/>
              </a:lnSpc>
            </a:pPr>
            <a:r>
              <a:rPr lang="en-CA" sz="2500" b="1" dirty="0">
                <a:solidFill>
                  <a:srgbClr val="FEFFFF"/>
                </a:solidFill>
              </a:rPr>
              <a:t>Classification of Key Body Extremities</a:t>
            </a:r>
            <a:br>
              <a:rPr lang="en-US" sz="2500" b="1" dirty="0">
                <a:solidFill>
                  <a:srgbClr val="FEFFFF"/>
                </a:solidFill>
              </a:rPr>
            </a:br>
            <a:endParaRPr lang="en-US" sz="2500" dirty="0">
              <a:solidFill>
                <a:srgbClr val="FEFFFF"/>
              </a:solidFill>
            </a:endParaRPr>
          </a:p>
        </p:txBody>
      </p:sp>
      <p:sp>
        <p:nvSpPr>
          <p:cNvPr id="6" name="Slide Number Placeholder 5">
            <a:extLst>
              <a:ext uri="{FF2B5EF4-FFF2-40B4-BE49-F238E27FC236}">
                <a16:creationId xmlns:a16="http://schemas.microsoft.com/office/drawing/2014/main" id="{DB98BB25-E495-4A10-920D-F9B6465042BE}"/>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12</a:t>
            </a:fld>
            <a:endParaRPr lang="en-US" sz="1900"/>
          </a:p>
        </p:txBody>
      </p:sp>
      <p:sp>
        <p:nvSpPr>
          <p:cNvPr id="12" name="Content Placeholder 11">
            <a:extLst>
              <a:ext uri="{FF2B5EF4-FFF2-40B4-BE49-F238E27FC236}">
                <a16:creationId xmlns:a16="http://schemas.microsoft.com/office/drawing/2014/main" id="{F041914F-7F0D-4B36-8066-FF83950F21AA}"/>
              </a:ext>
            </a:extLst>
          </p:cNvPr>
          <p:cNvSpPr>
            <a:spLocks noGrp="1"/>
          </p:cNvSpPr>
          <p:nvPr>
            <p:ph idx="1"/>
          </p:nvPr>
        </p:nvSpPr>
        <p:spPr>
          <a:xfrm>
            <a:off x="133575" y="2275565"/>
            <a:ext cx="8103643" cy="3879222"/>
          </a:xfrm>
        </p:spPr>
        <p:txBody>
          <a:bodyPr>
            <a:noAutofit/>
          </a:bodyPr>
          <a:lstStyle/>
          <a:p>
            <a:pPr>
              <a:lnSpc>
                <a:spcPct val="90000"/>
              </a:lnSpc>
            </a:pPr>
            <a:r>
              <a:rPr lang="en-US" sz="2000" dirty="0">
                <a:solidFill>
                  <a:srgbClr val="FEFFFF"/>
                </a:solidFill>
              </a:rPr>
              <a:t>Key extremity: H, RH, LH, RF, LF</a:t>
            </a:r>
          </a:p>
          <a:p>
            <a:pPr>
              <a:lnSpc>
                <a:spcPct val="90000"/>
              </a:lnSpc>
            </a:pPr>
            <a:r>
              <a:rPr lang="en-US" sz="2000" dirty="0">
                <a:solidFill>
                  <a:srgbClr val="FEFFFF"/>
                </a:solidFill>
              </a:rPr>
              <a:t>3 kinds of direction vectors formed</a:t>
            </a:r>
          </a:p>
          <a:p>
            <a:pPr lvl="1">
              <a:lnSpc>
                <a:spcPct val="90000"/>
              </a:lnSpc>
            </a:pPr>
            <a:r>
              <a:rPr lang="en-US" sz="2000" dirty="0">
                <a:solidFill>
                  <a:srgbClr val="FEFFFF"/>
                </a:solidFill>
              </a:rPr>
              <a:t>Orientation vector</a:t>
            </a:r>
          </a:p>
          <a:p>
            <a:pPr lvl="1">
              <a:lnSpc>
                <a:spcPct val="90000"/>
              </a:lnSpc>
            </a:pPr>
            <a:r>
              <a:rPr lang="en-US" sz="2000" dirty="0">
                <a:solidFill>
                  <a:srgbClr val="FEFFFF"/>
                </a:solidFill>
              </a:rPr>
              <a:t>Local covariance matrix</a:t>
            </a:r>
          </a:p>
          <a:p>
            <a:pPr lvl="1">
              <a:lnSpc>
                <a:spcPct val="90000"/>
              </a:lnSpc>
            </a:pPr>
            <a:r>
              <a:rPr lang="en-US" sz="2000" dirty="0">
                <a:solidFill>
                  <a:srgbClr val="FEFFFF"/>
                </a:solidFill>
              </a:rPr>
              <a:t>Global component unit vectors</a:t>
            </a:r>
          </a:p>
          <a:p>
            <a:pPr>
              <a:lnSpc>
                <a:spcPct val="90000"/>
              </a:lnSpc>
            </a:pPr>
            <a:r>
              <a:rPr lang="en-US" sz="2000" dirty="0">
                <a:solidFill>
                  <a:srgbClr val="FEFFFF"/>
                </a:solidFill>
              </a:rPr>
              <a:t>Various set of features extracted for each extremity cluster:</a:t>
            </a:r>
          </a:p>
          <a:p>
            <a:pPr>
              <a:lnSpc>
                <a:spcPct val="90000"/>
              </a:lnSpc>
            </a:pPr>
            <a:r>
              <a:rPr lang="en-US" sz="2000" dirty="0">
                <a:solidFill>
                  <a:srgbClr val="FEFFFF"/>
                </a:solidFill>
              </a:rPr>
              <a:t>SVM learning model was used for classification</a:t>
            </a:r>
          </a:p>
        </p:txBody>
      </p:sp>
    </p:spTree>
    <p:extLst>
      <p:ext uri="{BB962C8B-B14F-4D97-AF65-F5344CB8AC3E}">
        <p14:creationId xmlns:p14="http://schemas.microsoft.com/office/powerpoint/2010/main" val="2098021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7" name="Rectangle 18">
            <a:extLst>
              <a:ext uri="{FF2B5EF4-FFF2-40B4-BE49-F238E27FC236}">
                <a16:creationId xmlns:a16="http://schemas.microsoft.com/office/drawing/2014/main" id="{241D049E-2C7B-4131-B81E-E5B643BD6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0">
            <a:extLst>
              <a:ext uri="{FF2B5EF4-FFF2-40B4-BE49-F238E27FC236}">
                <a16:creationId xmlns:a16="http://schemas.microsoft.com/office/drawing/2014/main" id="{91635463-D121-4B16-AB61-D492DD3F02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57B895D-921F-40B3-8C1E-29AE8BE12D3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709334" y="643467"/>
            <a:ext cx="8773332" cy="5571066"/>
          </a:xfrm>
          <a:prstGeom prst="rect">
            <a:avLst/>
          </a:prstGeom>
          <a:noFill/>
        </p:spPr>
      </p:pic>
      <p:sp>
        <p:nvSpPr>
          <p:cNvPr id="6" name="Slide Number Placeholder 5">
            <a:extLst>
              <a:ext uri="{FF2B5EF4-FFF2-40B4-BE49-F238E27FC236}">
                <a16:creationId xmlns:a16="http://schemas.microsoft.com/office/drawing/2014/main" id="{D5FB5E4D-8E49-4B2A-94FA-0B2CF3F22527}"/>
              </a:ext>
            </a:extLst>
          </p:cNvPr>
          <p:cNvSpPr>
            <a:spLocks noGrp="1"/>
          </p:cNvSpPr>
          <p:nvPr>
            <p:ph type="sldNum" sz="quarter" idx="12"/>
          </p:nvPr>
        </p:nvSpPr>
        <p:spPr>
          <a:xfrm>
            <a:off x="531812" y="6349513"/>
            <a:ext cx="779767" cy="370396"/>
          </a:xfrm>
        </p:spPr>
        <p:txBody>
          <a:bodyPr>
            <a:normAutofit/>
          </a:bodyPr>
          <a:lstStyle/>
          <a:p>
            <a:pPr>
              <a:spcAft>
                <a:spcPts val="600"/>
              </a:spcAft>
            </a:pPr>
            <a:fld id="{D57F1E4F-1CFF-5643-939E-217C01CDF565}" type="slidenum">
              <a:rPr lang="en-US" sz="900">
                <a:solidFill>
                  <a:schemeClr val="tx1"/>
                </a:solidFill>
              </a:rPr>
              <a:pPr>
                <a:spcAft>
                  <a:spcPts val="600"/>
                </a:spcAft>
              </a:pPr>
              <a:t>13</a:t>
            </a:fld>
            <a:endParaRPr lang="en-US" sz="900">
              <a:solidFill>
                <a:schemeClr val="tx1"/>
              </a:solidFill>
            </a:endParaRPr>
          </a:p>
        </p:txBody>
      </p:sp>
    </p:spTree>
    <p:extLst>
      <p:ext uri="{BB962C8B-B14F-4D97-AF65-F5344CB8AC3E}">
        <p14:creationId xmlns:p14="http://schemas.microsoft.com/office/powerpoint/2010/main" val="4115600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914F-D618-4040-8884-049DB6F1D213}"/>
              </a:ext>
            </a:extLst>
          </p:cNvPr>
          <p:cNvSpPr>
            <a:spLocks noGrp="1"/>
          </p:cNvSpPr>
          <p:nvPr>
            <p:ph type="title"/>
          </p:nvPr>
        </p:nvSpPr>
        <p:spPr>
          <a:xfrm>
            <a:off x="2215039" y="624110"/>
            <a:ext cx="8911687" cy="1280890"/>
          </a:xfrm>
        </p:spPr>
        <p:txBody>
          <a:bodyPr/>
          <a:lstStyle/>
          <a:p>
            <a:r>
              <a:rPr lang="en-US" dirty="0"/>
              <a:t>Evaluation in synthetic UBCV3 dataset</a:t>
            </a:r>
          </a:p>
        </p:txBody>
      </p:sp>
      <p:sp>
        <p:nvSpPr>
          <p:cNvPr id="3" name="Content Placeholder 2">
            <a:extLst>
              <a:ext uri="{FF2B5EF4-FFF2-40B4-BE49-F238E27FC236}">
                <a16:creationId xmlns:a16="http://schemas.microsoft.com/office/drawing/2014/main" id="{DA0893CB-6E37-4793-B1B2-788D940E987E}"/>
              </a:ext>
            </a:extLst>
          </p:cNvPr>
          <p:cNvSpPr>
            <a:spLocks noGrp="1"/>
          </p:cNvSpPr>
          <p:nvPr>
            <p:ph idx="1"/>
          </p:nvPr>
        </p:nvSpPr>
        <p:spPr>
          <a:xfrm>
            <a:off x="1463795" y="1519287"/>
            <a:ext cx="10101857" cy="3777622"/>
          </a:xfrm>
        </p:spPr>
        <p:txBody>
          <a:bodyPr/>
          <a:lstStyle/>
          <a:p>
            <a:r>
              <a:rPr lang="en-US" dirty="0"/>
              <a:t>It contains 3.4 million depth images of human poses from 3 simulated  sensor.</a:t>
            </a:r>
          </a:p>
          <a:p>
            <a:r>
              <a:rPr lang="en-US" dirty="0"/>
              <a:t>The complexity of the dataset: Easy and Hard</a:t>
            </a:r>
          </a:p>
          <a:p>
            <a:r>
              <a:rPr lang="en-US" dirty="0"/>
              <a:t>Compared the performance against the pixel-wise classification from Shafaei16 [13]</a:t>
            </a:r>
          </a:p>
          <a:p>
            <a:endParaRPr lang="en-US" dirty="0"/>
          </a:p>
        </p:txBody>
      </p:sp>
      <p:sp>
        <p:nvSpPr>
          <p:cNvPr id="6" name="Slide Number Placeholder 5">
            <a:extLst>
              <a:ext uri="{FF2B5EF4-FFF2-40B4-BE49-F238E27FC236}">
                <a16:creationId xmlns:a16="http://schemas.microsoft.com/office/drawing/2014/main" id="{5C9D3F5C-1305-4A59-80F3-36F7B6570584}"/>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7" name="Rectangle 6">
            <a:extLst>
              <a:ext uri="{FF2B5EF4-FFF2-40B4-BE49-F238E27FC236}">
                <a16:creationId xmlns:a16="http://schemas.microsoft.com/office/drawing/2014/main" id="{FA6C473C-6D02-4558-BFF9-31F1616FF7F6}"/>
              </a:ext>
            </a:extLst>
          </p:cNvPr>
          <p:cNvSpPr/>
          <p:nvPr/>
        </p:nvSpPr>
        <p:spPr>
          <a:xfrm>
            <a:off x="2215039" y="6233890"/>
            <a:ext cx="9039804" cy="430887"/>
          </a:xfrm>
          <a:prstGeom prst="rect">
            <a:avLst/>
          </a:prstGeom>
        </p:spPr>
        <p:txBody>
          <a:bodyPr wrap="square">
            <a:spAutoFit/>
          </a:bodyPr>
          <a:lstStyle/>
          <a:p>
            <a:pPr marL="233363" indent="-233363"/>
            <a:r>
              <a:rPr lang="en-US" sz="1100" dirty="0"/>
              <a:t>[13] A. </a:t>
            </a:r>
            <a:r>
              <a:rPr lang="en-US" sz="1100" dirty="0" err="1"/>
              <a:t>Shafaei</a:t>
            </a:r>
            <a:r>
              <a:rPr lang="en-US" sz="1100" dirty="0"/>
              <a:t> and J. J. Little, “Real-time human motion capture with multiple depth cameras,” in 13th Conference on Computer and Robot Vision (CRV), 2016 , 2016, pp. 24–31.</a:t>
            </a:r>
          </a:p>
        </p:txBody>
      </p:sp>
      <p:graphicFrame>
        <p:nvGraphicFramePr>
          <p:cNvPr id="8" name="Table 7">
            <a:extLst>
              <a:ext uri="{FF2B5EF4-FFF2-40B4-BE49-F238E27FC236}">
                <a16:creationId xmlns:a16="http://schemas.microsoft.com/office/drawing/2014/main" id="{3667A2D7-AB30-48C4-B81C-40F0ACF1BEC8}"/>
              </a:ext>
            </a:extLst>
          </p:cNvPr>
          <p:cNvGraphicFramePr>
            <a:graphicFrameLocks noGrp="1"/>
          </p:cNvGraphicFramePr>
          <p:nvPr>
            <p:extLst>
              <p:ext uri="{D42A27DB-BD31-4B8C-83A1-F6EECF244321}">
                <p14:modId xmlns:p14="http://schemas.microsoft.com/office/powerpoint/2010/main" val="672557812"/>
              </p:ext>
            </p:extLst>
          </p:nvPr>
        </p:nvGraphicFramePr>
        <p:xfrm>
          <a:off x="3788229" y="2823588"/>
          <a:ext cx="6702251" cy="3189238"/>
        </p:xfrm>
        <a:graphic>
          <a:graphicData uri="http://schemas.openxmlformats.org/drawingml/2006/table">
            <a:tbl>
              <a:tblPr firstRow="1">
                <a:tableStyleId>{5C22544A-7EE6-4342-B048-85BDC9FD1C3A}</a:tableStyleId>
              </a:tblPr>
              <a:tblGrid>
                <a:gridCol w="1574711">
                  <a:extLst>
                    <a:ext uri="{9D8B030D-6E8A-4147-A177-3AD203B41FA5}">
                      <a16:colId xmlns:a16="http://schemas.microsoft.com/office/drawing/2014/main" val="410093920"/>
                    </a:ext>
                  </a:extLst>
                </a:gridCol>
                <a:gridCol w="1316387">
                  <a:extLst>
                    <a:ext uri="{9D8B030D-6E8A-4147-A177-3AD203B41FA5}">
                      <a16:colId xmlns:a16="http://schemas.microsoft.com/office/drawing/2014/main" val="660469917"/>
                    </a:ext>
                  </a:extLst>
                </a:gridCol>
                <a:gridCol w="1246793">
                  <a:extLst>
                    <a:ext uri="{9D8B030D-6E8A-4147-A177-3AD203B41FA5}">
                      <a16:colId xmlns:a16="http://schemas.microsoft.com/office/drawing/2014/main" val="1963216312"/>
                    </a:ext>
                  </a:extLst>
                </a:gridCol>
                <a:gridCol w="1317567">
                  <a:extLst>
                    <a:ext uri="{9D8B030D-6E8A-4147-A177-3AD203B41FA5}">
                      <a16:colId xmlns:a16="http://schemas.microsoft.com/office/drawing/2014/main" val="64046710"/>
                    </a:ext>
                  </a:extLst>
                </a:gridCol>
                <a:gridCol w="1246793">
                  <a:extLst>
                    <a:ext uri="{9D8B030D-6E8A-4147-A177-3AD203B41FA5}">
                      <a16:colId xmlns:a16="http://schemas.microsoft.com/office/drawing/2014/main" val="2283197069"/>
                    </a:ext>
                  </a:extLst>
                </a:gridCol>
              </a:tblGrid>
              <a:tr h="1064424">
                <a:tc rowSpan="2">
                  <a:txBody>
                    <a:bodyPr/>
                    <a:lstStyle/>
                    <a:p>
                      <a:pPr marL="0" marR="0" algn="ctr">
                        <a:spcBef>
                          <a:spcPts val="0"/>
                        </a:spcBef>
                        <a:spcAft>
                          <a:spcPts val="0"/>
                        </a:spcAft>
                      </a:pPr>
                      <a:r>
                        <a:rPr lang="en-US" sz="1800" dirty="0">
                          <a:effectLst/>
                        </a:rPr>
                        <a:t>Classifier Model</a:t>
                      </a:r>
                      <a:endParaRPr lang="en-US" sz="18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0"/>
                        </a:spcAft>
                      </a:pPr>
                      <a:r>
                        <a:rPr lang="en-US" sz="1800" dirty="0">
                          <a:effectLst/>
                        </a:rPr>
                        <a:t>Easy-pose dataset</a:t>
                      </a:r>
                    </a:p>
                    <a:p>
                      <a:pPr marL="0" marR="0" algn="ctr">
                        <a:spcBef>
                          <a:spcPts val="0"/>
                        </a:spcBef>
                        <a:spcAft>
                          <a:spcPts val="0"/>
                        </a:spcAft>
                      </a:pPr>
                      <a:r>
                        <a:rPr lang="en-US" sz="1800" dirty="0">
                          <a:effectLst/>
                        </a:rPr>
                        <a:t>10k postures</a:t>
                      </a:r>
                    </a:p>
                    <a:p>
                      <a:pPr marL="0" marR="0" algn="ctr">
                        <a:spcBef>
                          <a:spcPts val="0"/>
                        </a:spcBef>
                        <a:spcAft>
                          <a:spcPts val="0"/>
                        </a:spcAft>
                      </a:pPr>
                      <a:r>
                        <a:rPr lang="en-US" sz="1800" dirty="0">
                          <a:effectLst/>
                        </a:rPr>
                        <a:t>1 character</a:t>
                      </a:r>
                      <a:endParaRPr lang="en-US" sz="18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800">
                          <a:effectLst/>
                        </a:rPr>
                        <a:t>Hard-pose dataset</a:t>
                      </a:r>
                    </a:p>
                    <a:p>
                      <a:pPr marL="0" marR="0" algn="ctr">
                        <a:spcBef>
                          <a:spcPts val="0"/>
                        </a:spcBef>
                        <a:spcAft>
                          <a:spcPts val="0"/>
                        </a:spcAft>
                      </a:pPr>
                      <a:r>
                        <a:rPr lang="en-US" sz="1800">
                          <a:effectLst/>
                        </a:rPr>
                        <a:t>100k postures</a:t>
                      </a:r>
                    </a:p>
                    <a:p>
                      <a:pPr marL="0" marR="0" algn="ctr">
                        <a:spcBef>
                          <a:spcPts val="0"/>
                        </a:spcBef>
                        <a:spcAft>
                          <a:spcPts val="0"/>
                        </a:spcAft>
                      </a:pPr>
                      <a:r>
                        <a:rPr lang="en-US" sz="1800">
                          <a:effectLst/>
                        </a:rPr>
                        <a:t>16 characters</a:t>
                      </a:r>
                      <a:endParaRPr lang="en-US" sz="1800" b="1">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159844105"/>
                  </a:ext>
                </a:extLst>
              </a:tr>
              <a:tr h="783198">
                <a:tc vMerge="1">
                  <a:txBody>
                    <a:bodyPr/>
                    <a:lstStyle/>
                    <a:p>
                      <a:endParaRPr lang="en-US"/>
                    </a:p>
                  </a:txBody>
                  <a:tcPr/>
                </a:tc>
                <a:tc>
                  <a:txBody>
                    <a:bodyPr/>
                    <a:lstStyle/>
                    <a:p>
                      <a:pPr marL="0" marR="0" algn="ctr">
                        <a:spcBef>
                          <a:spcPts val="0"/>
                        </a:spcBef>
                        <a:spcAft>
                          <a:spcPts val="0"/>
                        </a:spcAft>
                      </a:pPr>
                      <a:r>
                        <a:rPr lang="en-US" sz="1800">
                          <a:effectLst/>
                        </a:rPr>
                        <a:t>Train</a:t>
                      </a:r>
                      <a:endParaRPr lang="en-US" sz="1800" b="1">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Test</a:t>
                      </a:r>
                      <a:endParaRPr lang="en-US" sz="18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Train</a:t>
                      </a:r>
                      <a:endParaRPr lang="en-US" sz="1800" b="1">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dirty="0">
                          <a:effectLst/>
                        </a:rPr>
                        <a:t>Test</a:t>
                      </a:r>
                      <a:endParaRPr lang="en-US" sz="18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06684566"/>
                  </a:ext>
                </a:extLst>
              </a:tr>
              <a:tr h="809405">
                <a:tc>
                  <a:txBody>
                    <a:bodyPr/>
                    <a:lstStyle/>
                    <a:p>
                      <a:pPr marL="0" marR="0" algn="ctr">
                        <a:spcBef>
                          <a:spcPts val="600"/>
                        </a:spcBef>
                        <a:spcAft>
                          <a:spcPts val="0"/>
                        </a:spcAft>
                      </a:pPr>
                      <a:r>
                        <a:rPr lang="en-US" sz="1800">
                          <a:effectLst/>
                        </a:rPr>
                        <a:t>Proposed</a:t>
                      </a:r>
                      <a:endParaRPr lang="en-US" sz="18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600"/>
                        </a:spcBef>
                        <a:spcAft>
                          <a:spcPts val="0"/>
                        </a:spcAft>
                      </a:pPr>
                      <a:r>
                        <a:rPr lang="en-US" sz="1800">
                          <a:effectLst/>
                        </a:rPr>
                        <a:t>3x4000</a:t>
                      </a:r>
                      <a:endParaRPr lang="en-US" sz="18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rowSpan="2">
                  <a:txBody>
                    <a:bodyPr/>
                    <a:lstStyle/>
                    <a:p>
                      <a:pPr marL="0" marR="0" algn="ctr">
                        <a:spcBef>
                          <a:spcPts val="600"/>
                        </a:spcBef>
                        <a:spcAft>
                          <a:spcPts val="0"/>
                        </a:spcAft>
                      </a:pPr>
                      <a:r>
                        <a:rPr lang="en-US" sz="1800" dirty="0">
                          <a:effectLst/>
                        </a:rPr>
                        <a:t>3x3000</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600"/>
                        </a:spcBef>
                        <a:spcAft>
                          <a:spcPts val="0"/>
                        </a:spcAft>
                      </a:pPr>
                      <a:r>
                        <a:rPr lang="en-US" sz="1800">
                          <a:effectLst/>
                        </a:rPr>
                        <a:t>3x4000</a:t>
                      </a:r>
                      <a:endParaRPr lang="en-US" sz="18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rowSpan="2">
                  <a:txBody>
                    <a:bodyPr/>
                    <a:lstStyle/>
                    <a:p>
                      <a:pPr marL="0" marR="0" algn="ctr">
                        <a:spcBef>
                          <a:spcPts val="600"/>
                        </a:spcBef>
                        <a:spcAft>
                          <a:spcPts val="0"/>
                        </a:spcAft>
                      </a:pPr>
                      <a:r>
                        <a:rPr lang="en-US" sz="1800">
                          <a:effectLst/>
                        </a:rPr>
                        <a:t>3x3000</a:t>
                      </a:r>
                      <a:endParaRPr lang="en-US" sz="18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2634189"/>
                  </a:ext>
                </a:extLst>
              </a:tr>
              <a:tr h="532211">
                <a:tc>
                  <a:txBody>
                    <a:bodyPr/>
                    <a:lstStyle/>
                    <a:p>
                      <a:pPr marL="0" marR="0" algn="ctr">
                        <a:spcBef>
                          <a:spcPts val="0"/>
                        </a:spcBef>
                        <a:spcAft>
                          <a:spcPts val="0"/>
                        </a:spcAft>
                      </a:pPr>
                      <a:r>
                        <a:rPr lang="en-US" sz="1800">
                          <a:effectLst/>
                        </a:rPr>
                        <a:t>Shafaei16</a:t>
                      </a:r>
                      <a:endParaRPr lang="en-US" sz="18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800">
                          <a:effectLst/>
                        </a:rPr>
                        <a:t>2 million</a:t>
                      </a:r>
                      <a:endParaRPr lang="en-US" sz="18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US"/>
                    </a:p>
                  </a:txBody>
                  <a:tcPr/>
                </a:tc>
                <a:tc>
                  <a:txBody>
                    <a:bodyPr/>
                    <a:lstStyle/>
                    <a:p>
                      <a:pPr marL="0" marR="0" algn="ctr">
                        <a:spcBef>
                          <a:spcPts val="0"/>
                        </a:spcBef>
                        <a:spcAft>
                          <a:spcPts val="0"/>
                        </a:spcAft>
                      </a:pPr>
                      <a:r>
                        <a:rPr lang="en-US" sz="1800" dirty="0">
                          <a:effectLst/>
                        </a:rPr>
                        <a:t>704k</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vMerge="1">
                  <a:txBody>
                    <a:bodyPr/>
                    <a:lstStyle/>
                    <a:p>
                      <a:endParaRPr lang="en-US"/>
                    </a:p>
                  </a:txBody>
                  <a:tcPr/>
                </a:tc>
                <a:extLst>
                  <a:ext uri="{0D108BD9-81ED-4DB2-BD59-A6C34878D82A}">
                    <a16:rowId xmlns:a16="http://schemas.microsoft.com/office/drawing/2014/main" val="246800433"/>
                  </a:ext>
                </a:extLst>
              </a:tr>
            </a:tbl>
          </a:graphicData>
        </a:graphic>
      </p:graphicFrame>
    </p:spTree>
    <p:extLst>
      <p:ext uri="{BB962C8B-B14F-4D97-AF65-F5344CB8AC3E}">
        <p14:creationId xmlns:p14="http://schemas.microsoft.com/office/powerpoint/2010/main" val="670176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75CD74B-9CE8-4F20-A3E4-A22A7F036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99C44665-BECF-4482-A00C-E4BE2A87D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1">
            <a:extLst>
              <a:ext uri="{FF2B5EF4-FFF2-40B4-BE49-F238E27FC236}">
                <a16:creationId xmlns:a16="http://schemas.microsoft.com/office/drawing/2014/main" id="{20398C1D-D011-4BA8-AC81-E829677B8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a:extLst>
              <a:ext uri="{FF2B5EF4-FFF2-40B4-BE49-F238E27FC236}">
                <a16:creationId xmlns:a16="http://schemas.microsoft.com/office/drawing/2014/main" id="{C8FAF8AB-35D8-43A3-94B2-6E37E54BFDC9}"/>
              </a:ext>
            </a:extLst>
          </p:cNvPr>
          <p:cNvSpPr>
            <a:spLocks noGrp="1"/>
          </p:cNvSpPr>
          <p:nvPr>
            <p:ph type="sldNum" sz="quarter" idx="12"/>
          </p:nvPr>
        </p:nvSpPr>
        <p:spPr>
          <a:xfrm>
            <a:off x="531812" y="787782"/>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15</a:t>
            </a:fld>
            <a:endParaRPr lang="en-US" sz="1900"/>
          </a:p>
        </p:txBody>
      </p:sp>
      <p:graphicFrame>
        <p:nvGraphicFramePr>
          <p:cNvPr id="7" name="Content Placeholder 6">
            <a:extLst>
              <a:ext uri="{FF2B5EF4-FFF2-40B4-BE49-F238E27FC236}">
                <a16:creationId xmlns:a16="http://schemas.microsoft.com/office/drawing/2014/main" id="{B5AE48B2-BD0F-492A-9155-6B47FF396BEC}"/>
              </a:ext>
            </a:extLst>
          </p:cNvPr>
          <p:cNvGraphicFramePr>
            <a:graphicFrameLocks noGrp="1"/>
          </p:cNvGraphicFramePr>
          <p:nvPr>
            <p:ph idx="1"/>
            <p:extLst>
              <p:ext uri="{D42A27DB-BD31-4B8C-83A1-F6EECF244321}">
                <p14:modId xmlns:p14="http://schemas.microsoft.com/office/powerpoint/2010/main" val="1244985112"/>
              </p:ext>
            </p:extLst>
          </p:nvPr>
        </p:nvGraphicFramePr>
        <p:xfrm>
          <a:off x="1907028" y="1680942"/>
          <a:ext cx="9027725" cy="3231955"/>
        </p:xfrm>
        <a:graphic>
          <a:graphicData uri="http://schemas.openxmlformats.org/drawingml/2006/table">
            <a:tbl>
              <a:tblPr firstRow="1">
                <a:tableStyleId>{5C22544A-7EE6-4342-B048-85BDC9FD1C3A}</a:tableStyleId>
              </a:tblPr>
              <a:tblGrid>
                <a:gridCol w="1730718">
                  <a:extLst>
                    <a:ext uri="{9D8B030D-6E8A-4147-A177-3AD203B41FA5}">
                      <a16:colId xmlns:a16="http://schemas.microsoft.com/office/drawing/2014/main" val="2088805467"/>
                    </a:ext>
                  </a:extLst>
                </a:gridCol>
                <a:gridCol w="1061977">
                  <a:extLst>
                    <a:ext uri="{9D8B030D-6E8A-4147-A177-3AD203B41FA5}">
                      <a16:colId xmlns:a16="http://schemas.microsoft.com/office/drawing/2014/main" val="3334925271"/>
                    </a:ext>
                  </a:extLst>
                </a:gridCol>
                <a:gridCol w="1291571">
                  <a:extLst>
                    <a:ext uri="{9D8B030D-6E8A-4147-A177-3AD203B41FA5}">
                      <a16:colId xmlns:a16="http://schemas.microsoft.com/office/drawing/2014/main" val="3260694887"/>
                    </a:ext>
                  </a:extLst>
                </a:gridCol>
                <a:gridCol w="121436">
                  <a:extLst>
                    <a:ext uri="{9D8B030D-6E8A-4147-A177-3AD203B41FA5}">
                      <a16:colId xmlns:a16="http://schemas.microsoft.com/office/drawing/2014/main" val="3121247156"/>
                    </a:ext>
                  </a:extLst>
                </a:gridCol>
                <a:gridCol w="1176525">
                  <a:extLst>
                    <a:ext uri="{9D8B030D-6E8A-4147-A177-3AD203B41FA5}">
                      <a16:colId xmlns:a16="http://schemas.microsoft.com/office/drawing/2014/main" val="2973937676"/>
                    </a:ext>
                  </a:extLst>
                </a:gridCol>
                <a:gridCol w="1098004">
                  <a:extLst>
                    <a:ext uri="{9D8B030D-6E8A-4147-A177-3AD203B41FA5}">
                      <a16:colId xmlns:a16="http://schemas.microsoft.com/office/drawing/2014/main" val="3379232222"/>
                    </a:ext>
                  </a:extLst>
                </a:gridCol>
                <a:gridCol w="1205077">
                  <a:extLst>
                    <a:ext uri="{9D8B030D-6E8A-4147-A177-3AD203B41FA5}">
                      <a16:colId xmlns:a16="http://schemas.microsoft.com/office/drawing/2014/main" val="3930551190"/>
                    </a:ext>
                  </a:extLst>
                </a:gridCol>
                <a:gridCol w="1342417">
                  <a:extLst>
                    <a:ext uri="{9D8B030D-6E8A-4147-A177-3AD203B41FA5}">
                      <a16:colId xmlns:a16="http://schemas.microsoft.com/office/drawing/2014/main" val="3396124868"/>
                    </a:ext>
                  </a:extLst>
                </a:gridCol>
              </a:tblGrid>
              <a:tr h="336836">
                <a:tc rowSpan="3">
                  <a:txBody>
                    <a:bodyPr/>
                    <a:lstStyle/>
                    <a:p>
                      <a:pPr marL="0" marR="0">
                        <a:lnSpc>
                          <a:spcPct val="150000"/>
                        </a:lnSpc>
                        <a:spcBef>
                          <a:spcPts val="0"/>
                        </a:spcBef>
                        <a:spcAft>
                          <a:spcPts val="0"/>
                        </a:spcAft>
                      </a:pPr>
                      <a:r>
                        <a:rPr lang="en-US" sz="1400" dirty="0">
                          <a:effectLst/>
                        </a:rPr>
                        <a:t>Classifier Model</a:t>
                      </a:r>
                      <a:endParaRPr lang="en-US" sz="15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gridSpan="7">
                  <a:txBody>
                    <a:bodyPr/>
                    <a:lstStyle/>
                    <a:p>
                      <a:pPr marL="0" marR="0" algn="ctr">
                        <a:lnSpc>
                          <a:spcPct val="150000"/>
                        </a:lnSpc>
                        <a:spcBef>
                          <a:spcPts val="0"/>
                        </a:spcBef>
                        <a:spcAft>
                          <a:spcPts val="0"/>
                        </a:spcAft>
                      </a:pPr>
                      <a:r>
                        <a:rPr lang="en-US" sz="1400">
                          <a:effectLst/>
                        </a:rPr>
                        <a:t>Average Accuracies (%)</a:t>
                      </a:r>
                      <a:endParaRPr lang="en-US" sz="1500" b="1">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2754727"/>
                  </a:ext>
                </a:extLst>
              </a:tr>
              <a:tr h="365469">
                <a:tc vMerge="1">
                  <a:txBody>
                    <a:bodyPr/>
                    <a:lstStyle/>
                    <a:p>
                      <a:endParaRPr lang="en-US"/>
                    </a:p>
                  </a:txBody>
                  <a:tcPr/>
                </a:tc>
                <a:tc gridSpan="7">
                  <a:txBody>
                    <a:bodyPr/>
                    <a:lstStyle/>
                    <a:p>
                      <a:pPr marL="0" marR="0" algn="ctr">
                        <a:lnSpc>
                          <a:spcPct val="150000"/>
                        </a:lnSpc>
                        <a:spcBef>
                          <a:spcPts val="0"/>
                        </a:spcBef>
                        <a:spcAft>
                          <a:spcPts val="0"/>
                        </a:spcAft>
                      </a:pPr>
                      <a:r>
                        <a:rPr lang="en-US" sz="1500">
                          <a:effectLst/>
                        </a:rPr>
                        <a:t>Easy-Pose</a:t>
                      </a:r>
                      <a:endParaRPr lang="en-US" sz="1500" b="1">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12672814"/>
                  </a:ext>
                </a:extLst>
              </a:tr>
              <a:tr h="336836">
                <a:tc vMerge="1">
                  <a:txBody>
                    <a:bodyPr/>
                    <a:lstStyle/>
                    <a:p>
                      <a:endParaRPr lang="en-US"/>
                    </a:p>
                  </a:txBody>
                  <a:tcPr/>
                </a:tc>
                <a:tc>
                  <a:txBody>
                    <a:bodyPr/>
                    <a:lstStyle/>
                    <a:p>
                      <a:pPr marL="0" marR="0">
                        <a:lnSpc>
                          <a:spcPct val="150000"/>
                        </a:lnSpc>
                        <a:spcBef>
                          <a:spcPts val="0"/>
                        </a:spcBef>
                        <a:spcAft>
                          <a:spcPts val="0"/>
                        </a:spcAft>
                      </a:pPr>
                      <a:r>
                        <a:rPr lang="en-US" sz="1400" dirty="0">
                          <a:effectLst/>
                        </a:rPr>
                        <a:t>H</a:t>
                      </a:r>
                      <a:endParaRPr lang="en-US" sz="15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tc gridSpan="2">
                  <a:txBody>
                    <a:bodyPr/>
                    <a:lstStyle/>
                    <a:p>
                      <a:pPr marL="0" marR="0">
                        <a:lnSpc>
                          <a:spcPct val="150000"/>
                        </a:lnSpc>
                        <a:spcBef>
                          <a:spcPts val="0"/>
                        </a:spcBef>
                        <a:spcAft>
                          <a:spcPts val="0"/>
                        </a:spcAft>
                      </a:pPr>
                      <a:r>
                        <a:rPr lang="en-US" sz="1400" dirty="0">
                          <a:effectLst/>
                        </a:rPr>
                        <a:t>RH</a:t>
                      </a:r>
                      <a:endParaRPr lang="en-US" sz="15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tc hMerge="1">
                  <a:txBody>
                    <a:bodyPr/>
                    <a:lstStyle/>
                    <a:p>
                      <a:endParaRPr lang="en-US"/>
                    </a:p>
                  </a:txBody>
                  <a:tcPr/>
                </a:tc>
                <a:tc>
                  <a:txBody>
                    <a:bodyPr/>
                    <a:lstStyle/>
                    <a:p>
                      <a:pPr marL="0" marR="0">
                        <a:lnSpc>
                          <a:spcPct val="150000"/>
                        </a:lnSpc>
                        <a:spcBef>
                          <a:spcPts val="0"/>
                        </a:spcBef>
                        <a:spcAft>
                          <a:spcPts val="0"/>
                        </a:spcAft>
                      </a:pPr>
                      <a:r>
                        <a:rPr lang="en-US" sz="1400" dirty="0">
                          <a:effectLst/>
                        </a:rPr>
                        <a:t>LH</a:t>
                      </a:r>
                      <a:endParaRPr lang="en-US" sz="15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tc>
                  <a:txBody>
                    <a:bodyPr/>
                    <a:lstStyle/>
                    <a:p>
                      <a:pPr marL="0" marR="0">
                        <a:lnSpc>
                          <a:spcPct val="150000"/>
                        </a:lnSpc>
                        <a:spcBef>
                          <a:spcPts val="0"/>
                        </a:spcBef>
                        <a:spcAft>
                          <a:spcPts val="0"/>
                        </a:spcAft>
                      </a:pPr>
                      <a:r>
                        <a:rPr lang="en-US" sz="1400" dirty="0">
                          <a:effectLst/>
                        </a:rPr>
                        <a:t>RF</a:t>
                      </a:r>
                      <a:endParaRPr lang="en-US" sz="15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tc>
                  <a:txBody>
                    <a:bodyPr/>
                    <a:lstStyle/>
                    <a:p>
                      <a:pPr marL="0" marR="0">
                        <a:lnSpc>
                          <a:spcPct val="150000"/>
                        </a:lnSpc>
                        <a:spcBef>
                          <a:spcPts val="0"/>
                        </a:spcBef>
                        <a:spcAft>
                          <a:spcPts val="0"/>
                        </a:spcAft>
                      </a:pPr>
                      <a:r>
                        <a:rPr lang="en-US" sz="1400" dirty="0">
                          <a:effectLst/>
                        </a:rPr>
                        <a:t>LF</a:t>
                      </a:r>
                      <a:endParaRPr lang="en-US" sz="15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tc>
                  <a:txBody>
                    <a:bodyPr/>
                    <a:lstStyle/>
                    <a:p>
                      <a:pPr marL="0" marR="0">
                        <a:lnSpc>
                          <a:spcPct val="150000"/>
                        </a:lnSpc>
                        <a:spcBef>
                          <a:spcPts val="0"/>
                        </a:spcBef>
                        <a:spcAft>
                          <a:spcPts val="0"/>
                        </a:spcAft>
                      </a:pPr>
                      <a:r>
                        <a:rPr lang="en-US" sz="1400" dirty="0">
                          <a:effectLst/>
                        </a:rPr>
                        <a:t>Overall</a:t>
                      </a:r>
                      <a:endParaRPr lang="en-US" sz="15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extLst>
                  <a:ext uri="{0D108BD9-81ED-4DB2-BD59-A6C34878D82A}">
                    <a16:rowId xmlns:a16="http://schemas.microsoft.com/office/drawing/2014/main" val="3007898308"/>
                  </a:ext>
                </a:extLst>
              </a:tr>
              <a:tr h="365469">
                <a:tc>
                  <a:txBody>
                    <a:bodyPr/>
                    <a:lstStyle/>
                    <a:p>
                      <a:pPr marL="0" marR="0">
                        <a:lnSpc>
                          <a:spcPct val="150000"/>
                        </a:lnSpc>
                        <a:spcBef>
                          <a:spcPts val="0"/>
                        </a:spcBef>
                        <a:spcAft>
                          <a:spcPts val="0"/>
                        </a:spcAft>
                      </a:pPr>
                      <a:r>
                        <a:rPr lang="en-US" sz="1500">
                          <a:effectLst/>
                        </a:rPr>
                        <a:t>Proposed</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97.9</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dirty="0">
                          <a:effectLst/>
                        </a:rPr>
                        <a:t>88.4</a:t>
                      </a: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gridSpan="2">
                  <a:txBody>
                    <a:bodyPr/>
                    <a:lstStyle/>
                    <a:p>
                      <a:pPr marL="0" marR="0">
                        <a:lnSpc>
                          <a:spcPct val="150000"/>
                        </a:lnSpc>
                        <a:spcBef>
                          <a:spcPts val="0"/>
                        </a:spcBef>
                        <a:spcAft>
                          <a:spcPts val="0"/>
                        </a:spcAft>
                      </a:pPr>
                      <a:r>
                        <a:rPr lang="en-US" sz="1500">
                          <a:effectLst/>
                        </a:rPr>
                        <a:t>88.9</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hMerge="1">
                  <a:txBody>
                    <a:bodyPr/>
                    <a:lstStyle/>
                    <a:p>
                      <a:endParaRPr lang="en-US"/>
                    </a:p>
                  </a:txBody>
                  <a:tcPr/>
                </a:tc>
                <a:tc>
                  <a:txBody>
                    <a:bodyPr/>
                    <a:lstStyle/>
                    <a:p>
                      <a:pPr marL="0" marR="0">
                        <a:lnSpc>
                          <a:spcPct val="150000"/>
                        </a:lnSpc>
                        <a:spcBef>
                          <a:spcPts val="0"/>
                        </a:spcBef>
                        <a:spcAft>
                          <a:spcPts val="0"/>
                        </a:spcAft>
                      </a:pPr>
                      <a:r>
                        <a:rPr lang="en-US" sz="1500">
                          <a:effectLst/>
                        </a:rPr>
                        <a:t>82.5</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83.9</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b="1" dirty="0">
                          <a:effectLst/>
                        </a:rPr>
                        <a:t>89.4</a:t>
                      </a:r>
                      <a:endParaRPr lang="en-US" sz="15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extLst>
                  <a:ext uri="{0D108BD9-81ED-4DB2-BD59-A6C34878D82A}">
                    <a16:rowId xmlns:a16="http://schemas.microsoft.com/office/drawing/2014/main" val="3618040613"/>
                  </a:ext>
                </a:extLst>
              </a:tr>
              <a:tr h="365469">
                <a:tc>
                  <a:txBody>
                    <a:bodyPr/>
                    <a:lstStyle/>
                    <a:p>
                      <a:pPr marL="0" marR="0">
                        <a:lnSpc>
                          <a:spcPct val="150000"/>
                        </a:lnSpc>
                        <a:spcBef>
                          <a:spcPts val="0"/>
                        </a:spcBef>
                        <a:spcAft>
                          <a:spcPts val="0"/>
                        </a:spcAft>
                      </a:pPr>
                      <a:r>
                        <a:rPr lang="en-US" sz="1500">
                          <a:effectLst/>
                        </a:rPr>
                        <a:t>Shafaei16</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93.9</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81.4</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gridSpan="2">
                  <a:txBody>
                    <a:bodyPr/>
                    <a:lstStyle/>
                    <a:p>
                      <a:pPr marL="0" marR="0">
                        <a:lnSpc>
                          <a:spcPct val="150000"/>
                        </a:lnSpc>
                        <a:spcBef>
                          <a:spcPts val="0"/>
                        </a:spcBef>
                        <a:spcAft>
                          <a:spcPts val="0"/>
                        </a:spcAft>
                      </a:pPr>
                      <a:r>
                        <a:rPr lang="en-US" sz="1500">
                          <a:effectLst/>
                        </a:rPr>
                        <a:t>82.2</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hMerge="1">
                  <a:txBody>
                    <a:bodyPr/>
                    <a:lstStyle/>
                    <a:p>
                      <a:endParaRPr lang="en-US"/>
                    </a:p>
                  </a:txBody>
                  <a:tcPr/>
                </a:tc>
                <a:tc>
                  <a:txBody>
                    <a:bodyPr/>
                    <a:lstStyle/>
                    <a:p>
                      <a:pPr marL="0" marR="0">
                        <a:lnSpc>
                          <a:spcPct val="150000"/>
                        </a:lnSpc>
                        <a:spcBef>
                          <a:spcPts val="0"/>
                        </a:spcBef>
                        <a:spcAft>
                          <a:spcPts val="0"/>
                        </a:spcAft>
                      </a:pPr>
                      <a:r>
                        <a:rPr lang="en-US" sz="1500">
                          <a:effectLst/>
                        </a:rPr>
                        <a:t>87.8</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89.5</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87.9</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extLst>
                  <a:ext uri="{0D108BD9-81ED-4DB2-BD59-A6C34878D82A}">
                    <a16:rowId xmlns:a16="http://schemas.microsoft.com/office/drawing/2014/main" val="1653472282"/>
                  </a:ext>
                </a:extLst>
              </a:tr>
              <a:tr h="365469">
                <a:tc rowSpan="2">
                  <a:txBody>
                    <a:bodyPr/>
                    <a:lstStyle/>
                    <a:p>
                      <a:pPr marL="0" marR="0">
                        <a:lnSpc>
                          <a:spcPct val="150000"/>
                        </a:lnSpc>
                        <a:spcBef>
                          <a:spcPts val="0"/>
                        </a:spcBef>
                        <a:spcAft>
                          <a:spcPts val="0"/>
                        </a:spcAft>
                      </a:pPr>
                      <a:r>
                        <a:rPr lang="en-US" sz="1500" dirty="0">
                          <a:effectLst/>
                        </a:rPr>
                        <a:t> </a:t>
                      </a: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0"/>
                        </a:spcAft>
                      </a:pPr>
                      <a:r>
                        <a:rPr lang="en-US" sz="1500" dirty="0">
                          <a:effectLst/>
                        </a:rPr>
                        <a:t> </a:t>
                      </a: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gridSpan="7">
                  <a:txBody>
                    <a:bodyPr/>
                    <a:lstStyle/>
                    <a:p>
                      <a:pPr marL="0" marR="0" algn="ctr">
                        <a:lnSpc>
                          <a:spcPct val="150000"/>
                        </a:lnSpc>
                        <a:spcBef>
                          <a:spcPts val="0"/>
                        </a:spcBef>
                        <a:spcAft>
                          <a:spcPts val="0"/>
                        </a:spcAft>
                      </a:pPr>
                      <a:r>
                        <a:rPr lang="en-US" sz="1400" dirty="0">
                          <a:effectLst/>
                        </a:rPr>
                        <a:t>Hard-Pose</a:t>
                      </a: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24565553"/>
                  </a:ext>
                </a:extLst>
              </a:tr>
              <a:tr h="365469">
                <a:tc vMerge="1">
                  <a:txBody>
                    <a:bodyPr/>
                    <a:lstStyle/>
                    <a:p>
                      <a:pPr marL="0" marR="0">
                        <a:lnSpc>
                          <a:spcPct val="150000"/>
                        </a:lnSpc>
                        <a:spcBef>
                          <a:spcPts val="0"/>
                        </a:spcBef>
                        <a:spcAft>
                          <a:spcPts val="0"/>
                        </a:spcAft>
                      </a:pP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400" dirty="0">
                          <a:effectLst/>
                        </a:rPr>
                        <a:t>H</a:t>
                      </a: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tc>
                  <a:txBody>
                    <a:bodyPr/>
                    <a:lstStyle/>
                    <a:p>
                      <a:pPr marL="0" marR="0">
                        <a:lnSpc>
                          <a:spcPct val="150000"/>
                        </a:lnSpc>
                        <a:spcBef>
                          <a:spcPts val="0"/>
                        </a:spcBef>
                        <a:spcAft>
                          <a:spcPts val="0"/>
                        </a:spcAft>
                      </a:pPr>
                      <a:r>
                        <a:rPr lang="en-US" sz="1400" dirty="0">
                          <a:effectLst/>
                        </a:rPr>
                        <a:t>RH</a:t>
                      </a: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tc gridSpan="2">
                  <a:txBody>
                    <a:bodyPr/>
                    <a:lstStyle/>
                    <a:p>
                      <a:pPr marL="0" marR="0">
                        <a:lnSpc>
                          <a:spcPct val="150000"/>
                        </a:lnSpc>
                        <a:spcBef>
                          <a:spcPts val="0"/>
                        </a:spcBef>
                        <a:spcAft>
                          <a:spcPts val="0"/>
                        </a:spcAft>
                      </a:pPr>
                      <a:r>
                        <a:rPr lang="en-US" sz="1400" dirty="0">
                          <a:effectLst/>
                        </a:rPr>
                        <a:t>LH</a:t>
                      </a: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tc hMerge="1">
                  <a:txBody>
                    <a:bodyPr/>
                    <a:lstStyle/>
                    <a:p>
                      <a:endParaRPr lang="en-US"/>
                    </a:p>
                  </a:txBody>
                  <a:tcPr/>
                </a:tc>
                <a:tc>
                  <a:txBody>
                    <a:bodyPr/>
                    <a:lstStyle/>
                    <a:p>
                      <a:pPr marL="0" marR="0">
                        <a:lnSpc>
                          <a:spcPct val="150000"/>
                        </a:lnSpc>
                        <a:spcBef>
                          <a:spcPts val="0"/>
                        </a:spcBef>
                        <a:spcAft>
                          <a:spcPts val="0"/>
                        </a:spcAft>
                      </a:pPr>
                      <a:r>
                        <a:rPr lang="en-US" sz="1400" dirty="0">
                          <a:effectLst/>
                        </a:rPr>
                        <a:t>RF</a:t>
                      </a: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tc>
                  <a:txBody>
                    <a:bodyPr/>
                    <a:lstStyle/>
                    <a:p>
                      <a:pPr marL="0" marR="0">
                        <a:lnSpc>
                          <a:spcPct val="150000"/>
                        </a:lnSpc>
                        <a:spcBef>
                          <a:spcPts val="0"/>
                        </a:spcBef>
                        <a:spcAft>
                          <a:spcPts val="0"/>
                        </a:spcAft>
                      </a:pPr>
                      <a:r>
                        <a:rPr lang="en-US" sz="1400" dirty="0">
                          <a:effectLst/>
                        </a:rPr>
                        <a:t>LF</a:t>
                      </a: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tc>
                  <a:txBody>
                    <a:bodyPr/>
                    <a:lstStyle/>
                    <a:p>
                      <a:pPr marL="0" marR="0">
                        <a:lnSpc>
                          <a:spcPct val="150000"/>
                        </a:lnSpc>
                        <a:spcBef>
                          <a:spcPts val="0"/>
                        </a:spcBef>
                        <a:spcAft>
                          <a:spcPts val="0"/>
                        </a:spcAft>
                      </a:pPr>
                      <a:r>
                        <a:rPr lang="en-US" sz="1400" dirty="0">
                          <a:effectLst/>
                        </a:rPr>
                        <a:t>Overall</a:t>
                      </a: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solidFill>
                      <a:schemeClr val="accent2">
                        <a:lumMod val="20000"/>
                        <a:lumOff val="80000"/>
                      </a:schemeClr>
                    </a:solidFill>
                  </a:tcPr>
                </a:tc>
                <a:extLst>
                  <a:ext uri="{0D108BD9-81ED-4DB2-BD59-A6C34878D82A}">
                    <a16:rowId xmlns:a16="http://schemas.microsoft.com/office/drawing/2014/main" val="738097853"/>
                  </a:ext>
                </a:extLst>
              </a:tr>
              <a:tr h="365469">
                <a:tc>
                  <a:txBody>
                    <a:bodyPr/>
                    <a:lstStyle/>
                    <a:p>
                      <a:pPr marL="0" marR="0">
                        <a:lnSpc>
                          <a:spcPct val="150000"/>
                        </a:lnSpc>
                        <a:spcBef>
                          <a:spcPts val="0"/>
                        </a:spcBef>
                        <a:spcAft>
                          <a:spcPts val="0"/>
                        </a:spcAft>
                      </a:pPr>
                      <a:r>
                        <a:rPr lang="en-US" sz="1500">
                          <a:effectLst/>
                        </a:rPr>
                        <a:t>Proposed</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93.7</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76.1</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gridSpan="2">
                  <a:txBody>
                    <a:bodyPr/>
                    <a:lstStyle/>
                    <a:p>
                      <a:pPr marL="0" marR="0">
                        <a:lnSpc>
                          <a:spcPct val="150000"/>
                        </a:lnSpc>
                        <a:spcBef>
                          <a:spcPts val="0"/>
                        </a:spcBef>
                        <a:spcAft>
                          <a:spcPts val="0"/>
                        </a:spcAft>
                      </a:pPr>
                      <a:r>
                        <a:rPr lang="en-US" sz="1500">
                          <a:effectLst/>
                        </a:rPr>
                        <a:t>80.3</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hMerge="1">
                  <a:txBody>
                    <a:bodyPr/>
                    <a:lstStyle/>
                    <a:p>
                      <a:endParaRPr lang="en-US"/>
                    </a:p>
                  </a:txBody>
                  <a:tcPr/>
                </a:tc>
                <a:tc>
                  <a:txBody>
                    <a:bodyPr/>
                    <a:lstStyle/>
                    <a:p>
                      <a:pPr marL="0" marR="0">
                        <a:lnSpc>
                          <a:spcPct val="150000"/>
                        </a:lnSpc>
                        <a:spcBef>
                          <a:spcPts val="0"/>
                        </a:spcBef>
                        <a:spcAft>
                          <a:spcPts val="0"/>
                        </a:spcAft>
                      </a:pPr>
                      <a:r>
                        <a:rPr lang="en-US" sz="1500">
                          <a:effectLst/>
                        </a:rPr>
                        <a:t>76.3</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73.8</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b="1" dirty="0">
                          <a:effectLst/>
                        </a:rPr>
                        <a:t>80.1</a:t>
                      </a:r>
                      <a:endParaRPr lang="en-US" sz="15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extLst>
                  <a:ext uri="{0D108BD9-81ED-4DB2-BD59-A6C34878D82A}">
                    <a16:rowId xmlns:a16="http://schemas.microsoft.com/office/drawing/2014/main" val="3118417751"/>
                  </a:ext>
                </a:extLst>
              </a:tr>
              <a:tr h="365469">
                <a:tc>
                  <a:txBody>
                    <a:bodyPr/>
                    <a:lstStyle/>
                    <a:p>
                      <a:pPr marL="0" marR="0">
                        <a:lnSpc>
                          <a:spcPct val="150000"/>
                        </a:lnSpc>
                        <a:spcBef>
                          <a:spcPts val="0"/>
                        </a:spcBef>
                        <a:spcAft>
                          <a:spcPts val="0"/>
                        </a:spcAft>
                      </a:pPr>
                      <a:r>
                        <a:rPr lang="en-US" sz="1500">
                          <a:effectLst/>
                        </a:rPr>
                        <a:t>Shafaei16</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91.6</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73.8</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gridSpan="2">
                  <a:txBody>
                    <a:bodyPr/>
                    <a:lstStyle/>
                    <a:p>
                      <a:pPr marL="0" marR="0">
                        <a:lnSpc>
                          <a:spcPct val="150000"/>
                        </a:lnSpc>
                        <a:spcBef>
                          <a:spcPts val="0"/>
                        </a:spcBef>
                        <a:spcAft>
                          <a:spcPts val="0"/>
                        </a:spcAft>
                      </a:pPr>
                      <a:r>
                        <a:rPr lang="en-US" sz="1500">
                          <a:effectLst/>
                        </a:rPr>
                        <a:t>72.4</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hMerge="1">
                  <a:txBody>
                    <a:bodyPr/>
                    <a:lstStyle/>
                    <a:p>
                      <a:endParaRPr lang="en-US"/>
                    </a:p>
                  </a:txBody>
                  <a:tcPr/>
                </a:tc>
                <a:tc>
                  <a:txBody>
                    <a:bodyPr/>
                    <a:lstStyle/>
                    <a:p>
                      <a:pPr marL="0" marR="0">
                        <a:lnSpc>
                          <a:spcPct val="150000"/>
                        </a:lnSpc>
                        <a:spcBef>
                          <a:spcPts val="0"/>
                        </a:spcBef>
                        <a:spcAft>
                          <a:spcPts val="0"/>
                        </a:spcAft>
                      </a:pPr>
                      <a:r>
                        <a:rPr lang="en-US" sz="1500">
                          <a:effectLst/>
                        </a:rPr>
                        <a:t>75.5</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a:effectLst/>
                        </a:rPr>
                        <a:t>75.3</a:t>
                      </a:r>
                      <a:endParaRPr lang="en-US" sz="150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tc>
                  <a:txBody>
                    <a:bodyPr/>
                    <a:lstStyle/>
                    <a:p>
                      <a:pPr marL="0" marR="0">
                        <a:lnSpc>
                          <a:spcPct val="150000"/>
                        </a:lnSpc>
                        <a:spcBef>
                          <a:spcPts val="0"/>
                        </a:spcBef>
                        <a:spcAft>
                          <a:spcPts val="0"/>
                        </a:spcAft>
                      </a:pPr>
                      <a:r>
                        <a:rPr lang="en-US" sz="1500" dirty="0">
                          <a:effectLst/>
                        </a:rPr>
                        <a:t>78.0</a:t>
                      </a:r>
                      <a:endParaRPr lang="en-US" sz="1500" dirty="0">
                        <a:effectLst/>
                        <a:latin typeface="Constantia" panose="02030602050306030303" pitchFamily="18" charset="0"/>
                        <a:ea typeface="Calibri" panose="020F0502020204030204" pitchFamily="34" charset="0"/>
                        <a:cs typeface="Times New Roman" panose="02020603050405020304" pitchFamily="18" charset="0"/>
                      </a:endParaRPr>
                    </a:p>
                  </a:txBody>
                  <a:tcPr marL="96036" marR="96036" marT="0" marB="0"/>
                </a:tc>
                <a:extLst>
                  <a:ext uri="{0D108BD9-81ED-4DB2-BD59-A6C34878D82A}">
                    <a16:rowId xmlns:a16="http://schemas.microsoft.com/office/drawing/2014/main" val="916793903"/>
                  </a:ext>
                </a:extLst>
              </a:tr>
            </a:tbl>
          </a:graphicData>
        </a:graphic>
      </p:graphicFrame>
    </p:spTree>
    <p:extLst>
      <p:ext uri="{BB962C8B-B14F-4D97-AF65-F5344CB8AC3E}">
        <p14:creationId xmlns:p14="http://schemas.microsoft.com/office/powerpoint/2010/main" val="325275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27"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8"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9"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30"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1"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32"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3"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4"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5"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6"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7"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8"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0" name="Group 39">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41"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42"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43"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44"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45"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6"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7"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8"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9"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0"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51"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52"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4" name="Rectangle 53">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6" name="Freeform 11">
            <a:extLst>
              <a:ext uri="{FF2B5EF4-FFF2-40B4-BE49-F238E27FC236}">
                <a16:creationId xmlns:a16="http://schemas.microsoft.com/office/drawing/2014/main" id="{99499096-7355-478E-8CCB-A47EA1B79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58" name="Rectangle 57">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60" name="Rectangle 59">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7" name="Content Placeholder 16">
            <a:extLst>
              <a:ext uri="{FF2B5EF4-FFF2-40B4-BE49-F238E27FC236}">
                <a16:creationId xmlns:a16="http://schemas.microsoft.com/office/drawing/2014/main" id="{190D537E-9FB9-42A7-B83F-EBE27F45CDEF}"/>
              </a:ext>
            </a:extLst>
          </p:cNvPr>
          <p:cNvPicPr>
            <a:picLocks noGrp="1"/>
          </p:cNvPicPr>
          <p:nvPr>
            <p:ph sz="half" idx="2"/>
          </p:nvPr>
        </p:nvPicPr>
        <p:blipFill rotWithShape="1">
          <a:blip r:embed="rId3">
            <a:extLst>
              <a:ext uri="{28A0092B-C50C-407E-A947-70E740481C1C}">
                <a14:useLocalDpi xmlns:a14="http://schemas.microsoft.com/office/drawing/2010/main" val="0"/>
              </a:ext>
            </a:extLst>
          </a:blip>
          <a:stretch/>
        </p:blipFill>
        <p:spPr bwMode="auto">
          <a:xfrm>
            <a:off x="1468207" y="3235810"/>
            <a:ext cx="3776573" cy="2809988"/>
          </a:xfrm>
          <a:prstGeom prst="rect">
            <a:avLst/>
          </a:prstGeom>
          <a:solidFill>
            <a:schemeClr val="tx1"/>
          </a:solidFill>
          <a:extLst>
            <a:ext uri="{53640926-AAD7-44D8-BBD7-CCE9431645EC}">
              <a14:shadowObscured xmlns:a14="http://schemas.microsoft.com/office/drawing/2010/main"/>
            </a:ext>
          </a:extLst>
        </p:spPr>
      </p:pic>
      <p:sp>
        <p:nvSpPr>
          <p:cNvPr id="6" name="Slide Number Placeholder 5">
            <a:extLst>
              <a:ext uri="{FF2B5EF4-FFF2-40B4-BE49-F238E27FC236}">
                <a16:creationId xmlns:a16="http://schemas.microsoft.com/office/drawing/2014/main" id="{1770B1B6-0275-4708-9550-740DA9798442}"/>
              </a:ext>
            </a:extLst>
          </p:cNvPr>
          <p:cNvSpPr>
            <a:spLocks noGrp="1"/>
          </p:cNvSpPr>
          <p:nvPr>
            <p:ph type="sldNum" sz="quarter" idx="12"/>
          </p:nvPr>
        </p:nvSpPr>
        <p:spPr>
          <a:xfrm>
            <a:off x="531812" y="4575903"/>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a:solidFill>
                  <a:schemeClr val="tx1"/>
                </a:solidFill>
              </a:rPr>
              <a:pPr defTabSz="914400">
                <a:lnSpc>
                  <a:spcPct val="90000"/>
                </a:lnSpc>
                <a:spcAft>
                  <a:spcPts val="600"/>
                </a:spcAft>
              </a:pPr>
              <a:t>16</a:t>
            </a:fld>
            <a:endParaRPr lang="en-US" sz="1900">
              <a:solidFill>
                <a:schemeClr val="tx1"/>
              </a:solidFill>
            </a:endParaRPr>
          </a:p>
        </p:txBody>
      </p:sp>
      <p:pic>
        <p:nvPicPr>
          <p:cNvPr id="21" name="Content Placeholder 15">
            <a:extLst>
              <a:ext uri="{FF2B5EF4-FFF2-40B4-BE49-F238E27FC236}">
                <a16:creationId xmlns:a16="http://schemas.microsoft.com/office/drawing/2014/main" id="{BF23DF3C-5B56-421B-BFB9-E2FC4C9E736F}"/>
              </a:ext>
            </a:extLst>
          </p:cNvPr>
          <p:cNvPicPr>
            <a:picLocks/>
          </p:cNvPicPr>
          <p:nvPr/>
        </p:nvPicPr>
        <p:blipFill rotWithShape="1">
          <a:blip r:embed="rId4" cstate="print">
            <a:extLst>
              <a:ext uri="{28A0092B-C50C-407E-A947-70E740481C1C}">
                <a14:useLocalDpi xmlns:a14="http://schemas.microsoft.com/office/drawing/2010/main" val="0"/>
              </a:ext>
            </a:extLst>
          </a:blip>
          <a:stretch/>
        </p:blipFill>
        <p:spPr bwMode="auto">
          <a:xfrm>
            <a:off x="1505926" y="245802"/>
            <a:ext cx="3743805" cy="2716883"/>
          </a:xfrm>
          <a:prstGeom prst="rect">
            <a:avLst/>
          </a:prstGeom>
          <a:solidFill>
            <a:schemeClr val="tx1"/>
          </a:solidFill>
          <a:extLst>
            <a:ext uri="{53640926-AAD7-44D8-BBD7-CCE9431645EC}">
              <a14:shadowObscured xmlns:a14="http://schemas.microsoft.com/office/drawing/2010/main"/>
            </a:ext>
          </a:extLst>
        </p:spPr>
      </p:pic>
      <p:sp>
        <p:nvSpPr>
          <p:cNvPr id="23" name="Content Placeholder 22">
            <a:extLst>
              <a:ext uri="{FF2B5EF4-FFF2-40B4-BE49-F238E27FC236}">
                <a16:creationId xmlns:a16="http://schemas.microsoft.com/office/drawing/2014/main" id="{3B85DF64-CD01-414C-8BFB-E80A2EE24D3C}"/>
              </a:ext>
            </a:extLst>
          </p:cNvPr>
          <p:cNvSpPr>
            <a:spLocks noGrp="1"/>
          </p:cNvSpPr>
          <p:nvPr>
            <p:ph sz="half" idx="1"/>
          </p:nvPr>
        </p:nvSpPr>
        <p:spPr>
          <a:xfrm>
            <a:off x="5712414" y="1644182"/>
            <a:ext cx="6350978" cy="3521740"/>
          </a:xfrm>
        </p:spPr>
        <p:txBody>
          <a:bodyPr vert="horz" lIns="91440" tIns="45720" rIns="91440" bIns="45720" rtlCol="0">
            <a:normAutofit/>
          </a:bodyPr>
          <a:lstStyle/>
          <a:p>
            <a:r>
              <a:rPr lang="en-US" dirty="0"/>
              <a:t>2 metrices to analyze the localization of detected key body extremities w.r.t ground truth positions:</a:t>
            </a:r>
          </a:p>
          <a:p>
            <a:pPr lvl="1"/>
            <a:r>
              <a:rPr lang="en-US" dirty="0"/>
              <a:t>Mean Error : </a:t>
            </a:r>
          </a:p>
          <a:p>
            <a:pPr lvl="2"/>
            <a:r>
              <a:rPr lang="en-US" dirty="0"/>
              <a:t>Ground truth classifier output </a:t>
            </a:r>
            <a:r>
              <a:rPr lang="en-US" dirty="0">
                <a:sym typeface="Wingdings" panose="05000000000000000000" pitchFamily="2" charset="2"/>
              </a:rPr>
              <a:t> </a:t>
            </a:r>
            <a:r>
              <a:rPr lang="en-US" b="1" dirty="0"/>
              <a:t>0.045</a:t>
            </a:r>
            <a:r>
              <a:rPr lang="en-US" dirty="0"/>
              <a:t>m</a:t>
            </a:r>
          </a:p>
          <a:p>
            <a:pPr lvl="2"/>
            <a:r>
              <a:rPr lang="en-US" dirty="0"/>
              <a:t>Proposed classifier output </a:t>
            </a:r>
            <a:r>
              <a:rPr lang="en-US" dirty="0">
                <a:sym typeface="Wingdings" panose="05000000000000000000" pitchFamily="2" charset="2"/>
              </a:rPr>
              <a:t> </a:t>
            </a:r>
            <a:r>
              <a:rPr lang="en-US" b="1" dirty="0"/>
              <a:t>0.058</a:t>
            </a:r>
            <a:r>
              <a:rPr lang="en-US" dirty="0"/>
              <a:t>m </a:t>
            </a:r>
          </a:p>
          <a:p>
            <a:pPr lvl="1"/>
            <a:r>
              <a:rPr lang="en-US" dirty="0"/>
              <a:t>Mean average Precision:</a:t>
            </a:r>
          </a:p>
          <a:p>
            <a:pPr lvl="2"/>
            <a:r>
              <a:rPr lang="en-US" dirty="0"/>
              <a:t>At 15 cm threshold</a:t>
            </a:r>
          </a:p>
          <a:p>
            <a:pPr lvl="2"/>
            <a:r>
              <a:rPr lang="en-US" dirty="0"/>
              <a:t>Ground truth classifier output </a:t>
            </a:r>
            <a:r>
              <a:rPr lang="en-US" dirty="0">
                <a:sym typeface="Wingdings" panose="05000000000000000000" pitchFamily="2" charset="2"/>
              </a:rPr>
              <a:t> </a:t>
            </a:r>
            <a:r>
              <a:rPr lang="en-US" b="1" dirty="0">
                <a:sym typeface="Wingdings" panose="05000000000000000000" pitchFamily="2" charset="2"/>
              </a:rPr>
              <a:t>97</a:t>
            </a:r>
            <a:r>
              <a:rPr lang="en-US" dirty="0">
                <a:sym typeface="Wingdings" panose="05000000000000000000" pitchFamily="2" charset="2"/>
              </a:rPr>
              <a:t>%</a:t>
            </a:r>
          </a:p>
          <a:p>
            <a:pPr lvl="2"/>
            <a:r>
              <a:rPr lang="en-US" dirty="0"/>
              <a:t>Proposed classifier output </a:t>
            </a:r>
            <a:r>
              <a:rPr lang="en-US" dirty="0">
                <a:sym typeface="Wingdings" panose="05000000000000000000" pitchFamily="2" charset="2"/>
              </a:rPr>
              <a:t> </a:t>
            </a:r>
            <a:r>
              <a:rPr lang="en-US" b="1" dirty="0">
                <a:sym typeface="Wingdings" panose="05000000000000000000" pitchFamily="2" charset="2"/>
              </a:rPr>
              <a:t>90.1</a:t>
            </a:r>
            <a:r>
              <a:rPr lang="en-US" dirty="0">
                <a:sym typeface="Wingdings" panose="05000000000000000000" pitchFamily="2" charset="2"/>
              </a:rPr>
              <a:t>%</a:t>
            </a:r>
            <a:endParaRPr lang="en-US" dirty="0"/>
          </a:p>
          <a:p>
            <a:pPr lvl="2"/>
            <a:endParaRPr lang="en-US" dirty="0"/>
          </a:p>
          <a:p>
            <a:endParaRPr lang="en-US" dirty="0"/>
          </a:p>
        </p:txBody>
      </p:sp>
    </p:spTree>
    <p:extLst>
      <p:ext uri="{BB962C8B-B14F-4D97-AF65-F5344CB8AC3E}">
        <p14:creationId xmlns:p14="http://schemas.microsoft.com/office/powerpoint/2010/main" val="1440812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B77CC37E-2D46-4C83-B751-815F4F36A47A}"/>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62" name="TextBox 61">
            <a:extLst>
              <a:ext uri="{FF2B5EF4-FFF2-40B4-BE49-F238E27FC236}">
                <a16:creationId xmlns:a16="http://schemas.microsoft.com/office/drawing/2014/main" id="{4BE3DFB6-60BF-4313-866D-6B2EF0968099}"/>
              </a:ext>
            </a:extLst>
          </p:cNvPr>
          <p:cNvSpPr txBox="1"/>
          <p:nvPr/>
        </p:nvSpPr>
        <p:spPr>
          <a:xfrm rot="16200000">
            <a:off x="1210127" y="1686006"/>
            <a:ext cx="2016899" cy="369332"/>
          </a:xfrm>
          <a:prstGeom prst="rect">
            <a:avLst/>
          </a:prstGeom>
          <a:noFill/>
        </p:spPr>
        <p:txBody>
          <a:bodyPr wrap="none" rtlCol="0">
            <a:spAutoFit/>
          </a:bodyPr>
          <a:lstStyle/>
          <a:p>
            <a:r>
              <a:rPr lang="en-US" b="1" dirty="0">
                <a:solidFill>
                  <a:schemeClr val="bg1"/>
                </a:solidFill>
              </a:rPr>
              <a:t>Easy Body Poses</a:t>
            </a:r>
          </a:p>
        </p:txBody>
      </p:sp>
      <p:sp>
        <p:nvSpPr>
          <p:cNvPr id="63" name="TextBox 62">
            <a:extLst>
              <a:ext uri="{FF2B5EF4-FFF2-40B4-BE49-F238E27FC236}">
                <a16:creationId xmlns:a16="http://schemas.microsoft.com/office/drawing/2014/main" id="{61EE3BA7-ED39-49F5-BB17-092858AA6CBA}"/>
              </a:ext>
            </a:extLst>
          </p:cNvPr>
          <p:cNvSpPr txBox="1"/>
          <p:nvPr/>
        </p:nvSpPr>
        <p:spPr>
          <a:xfrm rot="16200000">
            <a:off x="1222908" y="4439110"/>
            <a:ext cx="2037737" cy="369332"/>
          </a:xfrm>
          <a:prstGeom prst="rect">
            <a:avLst/>
          </a:prstGeom>
          <a:noFill/>
        </p:spPr>
        <p:txBody>
          <a:bodyPr wrap="none" rtlCol="0">
            <a:spAutoFit/>
          </a:bodyPr>
          <a:lstStyle/>
          <a:p>
            <a:r>
              <a:rPr lang="en-US" b="1" dirty="0">
                <a:solidFill>
                  <a:schemeClr val="bg1"/>
                </a:solidFill>
              </a:rPr>
              <a:t>Hard Body Poses</a:t>
            </a:r>
          </a:p>
        </p:txBody>
      </p:sp>
      <p:grpSp>
        <p:nvGrpSpPr>
          <p:cNvPr id="69" name="Group 68">
            <a:extLst>
              <a:ext uri="{FF2B5EF4-FFF2-40B4-BE49-F238E27FC236}">
                <a16:creationId xmlns:a16="http://schemas.microsoft.com/office/drawing/2014/main" id="{5FCB6A28-62B1-4E88-AF81-5AA10EB49B58}"/>
              </a:ext>
            </a:extLst>
          </p:cNvPr>
          <p:cNvGrpSpPr/>
          <p:nvPr/>
        </p:nvGrpSpPr>
        <p:grpSpPr>
          <a:xfrm>
            <a:off x="2724954" y="25367"/>
            <a:ext cx="9003836" cy="1638590"/>
            <a:chOff x="2724954" y="25367"/>
            <a:chExt cx="9003836" cy="1638590"/>
          </a:xfrm>
        </p:grpSpPr>
        <p:pic>
          <p:nvPicPr>
            <p:cNvPr id="36" name="Picture 35">
              <a:extLst>
                <a:ext uri="{FF2B5EF4-FFF2-40B4-BE49-F238E27FC236}">
                  <a16:creationId xmlns:a16="http://schemas.microsoft.com/office/drawing/2014/main" id="{EE23788D-7DC3-4D54-84FF-C56A5A410137}"/>
                </a:ext>
              </a:extLst>
            </p:cNvPr>
            <p:cNvPicPr>
              <a:picLocks noChangeAspect="1"/>
            </p:cNvPicPr>
            <p:nvPr/>
          </p:nvPicPr>
          <p:blipFill rotWithShape="1">
            <a:blip r:embed="rId3">
              <a:extLst>
                <a:ext uri="{28A0092B-C50C-407E-A947-70E740481C1C}">
                  <a14:useLocalDpi xmlns:a14="http://schemas.microsoft.com/office/drawing/2010/main" val="0"/>
                </a:ext>
              </a:extLst>
            </a:blip>
            <a:srcRect l="20356" t="7346" r="17260" b="11048"/>
            <a:stretch/>
          </p:blipFill>
          <p:spPr>
            <a:xfrm>
              <a:off x="10352616" y="218204"/>
              <a:ext cx="1376174" cy="1349643"/>
            </a:xfrm>
            <a:prstGeom prst="rect">
              <a:avLst/>
            </a:prstGeom>
          </p:spPr>
        </p:pic>
        <p:pic>
          <p:nvPicPr>
            <p:cNvPr id="38" name="Picture 37">
              <a:extLst>
                <a:ext uri="{FF2B5EF4-FFF2-40B4-BE49-F238E27FC236}">
                  <a16:creationId xmlns:a16="http://schemas.microsoft.com/office/drawing/2014/main" id="{4979ABCA-431E-4070-83F7-0E5E28A327AD}"/>
                </a:ext>
              </a:extLst>
            </p:cNvPr>
            <p:cNvPicPr>
              <a:picLocks noChangeAspect="1"/>
            </p:cNvPicPr>
            <p:nvPr/>
          </p:nvPicPr>
          <p:blipFill rotWithShape="1">
            <a:blip r:embed="rId4">
              <a:extLst>
                <a:ext uri="{28A0092B-C50C-407E-A947-70E740481C1C}">
                  <a14:useLocalDpi xmlns:a14="http://schemas.microsoft.com/office/drawing/2010/main" val="0"/>
                </a:ext>
              </a:extLst>
            </a:blip>
            <a:srcRect l="34399" t="7421" r="30586" b="10534"/>
            <a:stretch/>
          </p:blipFill>
          <p:spPr>
            <a:xfrm>
              <a:off x="8681102" y="292674"/>
              <a:ext cx="722920" cy="1349643"/>
            </a:xfrm>
            <a:prstGeom prst="rect">
              <a:avLst/>
            </a:prstGeom>
          </p:spPr>
        </p:pic>
        <p:pic>
          <p:nvPicPr>
            <p:cNvPr id="40" name="Picture 39">
              <a:extLst>
                <a:ext uri="{FF2B5EF4-FFF2-40B4-BE49-F238E27FC236}">
                  <a16:creationId xmlns:a16="http://schemas.microsoft.com/office/drawing/2014/main" id="{ABCDBDD0-FBC2-489F-84B1-856CCA419F02}"/>
                </a:ext>
              </a:extLst>
            </p:cNvPr>
            <p:cNvPicPr>
              <a:picLocks noChangeAspect="1"/>
            </p:cNvPicPr>
            <p:nvPr/>
          </p:nvPicPr>
          <p:blipFill rotWithShape="1">
            <a:blip r:embed="rId5">
              <a:extLst>
                <a:ext uri="{28A0092B-C50C-407E-A947-70E740481C1C}">
                  <a14:useLocalDpi xmlns:a14="http://schemas.microsoft.com/office/drawing/2010/main" val="0"/>
                </a:ext>
              </a:extLst>
            </a:blip>
            <a:srcRect l="31247" t="7577" r="27435" b="10789"/>
            <a:stretch/>
          </p:blipFill>
          <p:spPr>
            <a:xfrm>
              <a:off x="7095647" y="255438"/>
              <a:ext cx="911148" cy="1349643"/>
            </a:xfrm>
            <a:prstGeom prst="rect">
              <a:avLst/>
            </a:prstGeom>
          </p:spPr>
        </p:pic>
        <p:pic>
          <p:nvPicPr>
            <p:cNvPr id="42" name="Picture 41">
              <a:extLst>
                <a:ext uri="{FF2B5EF4-FFF2-40B4-BE49-F238E27FC236}">
                  <a16:creationId xmlns:a16="http://schemas.microsoft.com/office/drawing/2014/main" id="{8CAD4272-77E0-4863-9F4F-1E5C61B7747A}"/>
                </a:ext>
              </a:extLst>
            </p:cNvPr>
            <p:cNvPicPr>
              <a:picLocks noChangeAspect="1"/>
            </p:cNvPicPr>
            <p:nvPr/>
          </p:nvPicPr>
          <p:blipFill rotWithShape="1">
            <a:blip r:embed="rId6">
              <a:extLst>
                <a:ext uri="{28A0092B-C50C-407E-A947-70E740481C1C}">
                  <a14:useLocalDpi xmlns:a14="http://schemas.microsoft.com/office/drawing/2010/main" val="0"/>
                </a:ext>
              </a:extLst>
            </a:blip>
            <a:srcRect l="30430" t="7265" r="26501" b="10789"/>
            <a:stretch/>
          </p:blipFill>
          <p:spPr>
            <a:xfrm>
              <a:off x="5589012" y="165376"/>
              <a:ext cx="1050558" cy="1498581"/>
            </a:xfrm>
            <a:prstGeom prst="rect">
              <a:avLst/>
            </a:prstGeom>
          </p:spPr>
        </p:pic>
        <p:pic>
          <p:nvPicPr>
            <p:cNvPr id="44" name="Picture 43">
              <a:extLst>
                <a:ext uri="{FF2B5EF4-FFF2-40B4-BE49-F238E27FC236}">
                  <a16:creationId xmlns:a16="http://schemas.microsoft.com/office/drawing/2014/main" id="{5FEAB193-3860-4D7B-A05A-474FB566864E}"/>
                </a:ext>
              </a:extLst>
            </p:cNvPr>
            <p:cNvPicPr>
              <a:picLocks noChangeAspect="1"/>
            </p:cNvPicPr>
            <p:nvPr/>
          </p:nvPicPr>
          <p:blipFill rotWithShape="1">
            <a:blip r:embed="rId7">
              <a:extLst>
                <a:ext uri="{28A0092B-C50C-407E-A947-70E740481C1C}">
                  <a14:useLocalDpi xmlns:a14="http://schemas.microsoft.com/office/drawing/2010/main" val="0"/>
                </a:ext>
              </a:extLst>
            </a:blip>
            <a:srcRect l="35682" t="7421" r="31403" b="10789"/>
            <a:stretch/>
          </p:blipFill>
          <p:spPr>
            <a:xfrm>
              <a:off x="4526082" y="218205"/>
              <a:ext cx="764420" cy="1424112"/>
            </a:xfrm>
            <a:prstGeom prst="rect">
              <a:avLst/>
            </a:prstGeom>
          </p:spPr>
        </p:pic>
        <p:pic>
          <p:nvPicPr>
            <p:cNvPr id="46" name="Picture 45">
              <a:extLst>
                <a:ext uri="{FF2B5EF4-FFF2-40B4-BE49-F238E27FC236}">
                  <a16:creationId xmlns:a16="http://schemas.microsoft.com/office/drawing/2014/main" id="{8AEA253E-6336-4A9F-87E4-179163EBE388}"/>
                </a:ext>
              </a:extLst>
            </p:cNvPr>
            <p:cNvPicPr>
              <a:picLocks noChangeAspect="1"/>
            </p:cNvPicPr>
            <p:nvPr/>
          </p:nvPicPr>
          <p:blipFill rotWithShape="1">
            <a:blip r:embed="rId8">
              <a:extLst>
                <a:ext uri="{28A0092B-C50C-407E-A947-70E740481C1C}">
                  <a14:useLocalDpi xmlns:a14="http://schemas.microsoft.com/office/drawing/2010/main" val="0"/>
                </a:ext>
              </a:extLst>
            </a:blip>
            <a:srcRect l="39184" t="7110" r="36072" b="10049"/>
            <a:stretch/>
          </p:blipFill>
          <p:spPr>
            <a:xfrm>
              <a:off x="3708598" y="218204"/>
              <a:ext cx="567384" cy="1424113"/>
            </a:xfrm>
            <a:prstGeom prst="rect">
              <a:avLst/>
            </a:prstGeom>
          </p:spPr>
        </p:pic>
        <p:sp>
          <p:nvSpPr>
            <p:cNvPr id="64" name="TextBox 63">
              <a:extLst>
                <a:ext uri="{FF2B5EF4-FFF2-40B4-BE49-F238E27FC236}">
                  <a16:creationId xmlns:a16="http://schemas.microsoft.com/office/drawing/2014/main" id="{46450ECE-C57F-4A51-9D78-0B14656920A8}"/>
                </a:ext>
              </a:extLst>
            </p:cNvPr>
            <p:cNvSpPr txBox="1"/>
            <p:nvPr/>
          </p:nvSpPr>
          <p:spPr>
            <a:xfrm rot="16200000">
              <a:off x="2090325" y="659996"/>
              <a:ext cx="1638590" cy="369332"/>
            </a:xfrm>
            <a:prstGeom prst="rect">
              <a:avLst/>
            </a:prstGeom>
            <a:noFill/>
          </p:spPr>
          <p:txBody>
            <a:bodyPr wrap="none" rtlCol="0">
              <a:spAutoFit/>
            </a:bodyPr>
            <a:lstStyle/>
            <a:p>
              <a:r>
                <a:rPr lang="en-US" b="1" dirty="0">
                  <a:solidFill>
                    <a:schemeClr val="bg1"/>
                  </a:solidFill>
                </a:rPr>
                <a:t>Ground Truth</a:t>
              </a:r>
            </a:p>
          </p:txBody>
        </p:sp>
      </p:grpSp>
      <p:grpSp>
        <p:nvGrpSpPr>
          <p:cNvPr id="70" name="Group 69">
            <a:extLst>
              <a:ext uri="{FF2B5EF4-FFF2-40B4-BE49-F238E27FC236}">
                <a16:creationId xmlns:a16="http://schemas.microsoft.com/office/drawing/2014/main" id="{8D1CB96D-6AB2-4233-BE07-B6A998E79F8B}"/>
              </a:ext>
            </a:extLst>
          </p:cNvPr>
          <p:cNvGrpSpPr/>
          <p:nvPr/>
        </p:nvGrpSpPr>
        <p:grpSpPr>
          <a:xfrm>
            <a:off x="2706460" y="1819362"/>
            <a:ext cx="9001413" cy="1499031"/>
            <a:chOff x="2706460" y="1819362"/>
            <a:chExt cx="9001413" cy="1499031"/>
          </a:xfrm>
        </p:grpSpPr>
        <p:pic>
          <p:nvPicPr>
            <p:cNvPr id="37" name="Picture 36">
              <a:extLst>
                <a:ext uri="{FF2B5EF4-FFF2-40B4-BE49-F238E27FC236}">
                  <a16:creationId xmlns:a16="http://schemas.microsoft.com/office/drawing/2014/main" id="{95186E82-4363-43AF-96E5-3FBBB3BB3522}"/>
                </a:ext>
              </a:extLst>
            </p:cNvPr>
            <p:cNvPicPr>
              <a:picLocks noChangeAspect="1"/>
            </p:cNvPicPr>
            <p:nvPr/>
          </p:nvPicPr>
          <p:blipFill rotWithShape="1">
            <a:blip r:embed="rId9">
              <a:extLst>
                <a:ext uri="{28A0092B-C50C-407E-A947-70E740481C1C}">
                  <a14:useLocalDpi xmlns:a14="http://schemas.microsoft.com/office/drawing/2010/main" val="0"/>
                </a:ext>
              </a:extLst>
            </a:blip>
            <a:srcRect l="20510" t="7421" r="16396" b="10789"/>
            <a:stretch/>
          </p:blipFill>
          <p:spPr>
            <a:xfrm>
              <a:off x="10319183" y="1872508"/>
              <a:ext cx="1388690" cy="1349643"/>
            </a:xfrm>
            <a:prstGeom prst="rect">
              <a:avLst/>
            </a:prstGeom>
          </p:spPr>
        </p:pic>
        <p:pic>
          <p:nvPicPr>
            <p:cNvPr id="39" name="Picture 38">
              <a:extLst>
                <a:ext uri="{FF2B5EF4-FFF2-40B4-BE49-F238E27FC236}">
                  <a16:creationId xmlns:a16="http://schemas.microsoft.com/office/drawing/2014/main" id="{F5059C13-3A19-42DA-8D1C-A163AB4537B9}"/>
                </a:ext>
              </a:extLst>
            </p:cNvPr>
            <p:cNvPicPr>
              <a:picLocks noChangeAspect="1"/>
            </p:cNvPicPr>
            <p:nvPr/>
          </p:nvPicPr>
          <p:blipFill rotWithShape="1">
            <a:blip r:embed="rId10">
              <a:extLst>
                <a:ext uri="{28A0092B-C50C-407E-A947-70E740481C1C}">
                  <a14:useLocalDpi xmlns:a14="http://schemas.microsoft.com/office/drawing/2010/main" val="0"/>
                </a:ext>
              </a:extLst>
            </a:blip>
            <a:srcRect l="34246" t="7331" r="30251" b="10386"/>
            <a:stretch/>
          </p:blipFill>
          <p:spPr>
            <a:xfrm>
              <a:off x="8613401" y="1946978"/>
              <a:ext cx="771225" cy="1349644"/>
            </a:xfrm>
            <a:prstGeom prst="rect">
              <a:avLst/>
            </a:prstGeom>
          </p:spPr>
        </p:pic>
        <p:pic>
          <p:nvPicPr>
            <p:cNvPr id="41" name="Picture 40">
              <a:extLst>
                <a:ext uri="{FF2B5EF4-FFF2-40B4-BE49-F238E27FC236}">
                  <a16:creationId xmlns:a16="http://schemas.microsoft.com/office/drawing/2014/main" id="{1194F3A4-36E8-4F7C-AE91-4A22EE2D7163}"/>
                </a:ext>
              </a:extLst>
            </p:cNvPr>
            <p:cNvPicPr>
              <a:picLocks noChangeAspect="1"/>
            </p:cNvPicPr>
            <p:nvPr/>
          </p:nvPicPr>
          <p:blipFill rotWithShape="1">
            <a:blip r:embed="rId11">
              <a:extLst>
                <a:ext uri="{28A0092B-C50C-407E-A947-70E740481C1C}">
                  <a14:useLocalDpi xmlns:a14="http://schemas.microsoft.com/office/drawing/2010/main" val="0"/>
                </a:ext>
              </a:extLst>
            </a:blip>
            <a:srcRect l="31710" t="7485" r="27715" b="10233"/>
            <a:stretch/>
          </p:blipFill>
          <p:spPr>
            <a:xfrm>
              <a:off x="7064490" y="1909742"/>
              <a:ext cx="881400" cy="1349643"/>
            </a:xfrm>
            <a:prstGeom prst="rect">
              <a:avLst/>
            </a:prstGeom>
          </p:spPr>
        </p:pic>
        <p:pic>
          <p:nvPicPr>
            <p:cNvPr id="43" name="Picture 42">
              <a:extLst>
                <a:ext uri="{FF2B5EF4-FFF2-40B4-BE49-F238E27FC236}">
                  <a16:creationId xmlns:a16="http://schemas.microsoft.com/office/drawing/2014/main" id="{B1F853B9-FB57-4F9E-9983-C3BFD7064DB7}"/>
                </a:ext>
              </a:extLst>
            </p:cNvPr>
            <p:cNvPicPr>
              <a:picLocks noChangeAspect="1"/>
            </p:cNvPicPr>
            <p:nvPr/>
          </p:nvPicPr>
          <p:blipFill rotWithShape="1">
            <a:blip r:embed="rId12">
              <a:extLst>
                <a:ext uri="{28A0092B-C50C-407E-A947-70E740481C1C}">
                  <a14:useLocalDpi xmlns:a14="http://schemas.microsoft.com/office/drawing/2010/main" val="0"/>
                </a:ext>
              </a:extLst>
            </a:blip>
            <a:srcRect l="30097" t="6112" r="26332" b="11551"/>
            <a:stretch/>
          </p:blipFill>
          <p:spPr>
            <a:xfrm>
              <a:off x="5555579" y="1819362"/>
              <a:ext cx="1050558" cy="1499031"/>
            </a:xfrm>
            <a:prstGeom prst="rect">
              <a:avLst/>
            </a:prstGeom>
          </p:spPr>
        </p:pic>
        <p:pic>
          <p:nvPicPr>
            <p:cNvPr id="45" name="Picture 44">
              <a:extLst>
                <a:ext uri="{FF2B5EF4-FFF2-40B4-BE49-F238E27FC236}">
                  <a16:creationId xmlns:a16="http://schemas.microsoft.com/office/drawing/2014/main" id="{CFA7A67B-C426-4AC4-A32E-276D667D4DCD}"/>
                </a:ext>
              </a:extLst>
            </p:cNvPr>
            <p:cNvPicPr>
              <a:picLocks noChangeAspect="1"/>
            </p:cNvPicPr>
            <p:nvPr/>
          </p:nvPicPr>
          <p:blipFill rotWithShape="1">
            <a:blip r:embed="rId13">
              <a:extLst>
                <a:ext uri="{28A0092B-C50C-407E-A947-70E740481C1C}">
                  <a14:useLocalDpi xmlns:a14="http://schemas.microsoft.com/office/drawing/2010/main" val="0"/>
                </a:ext>
              </a:extLst>
            </a:blip>
            <a:srcRect l="35054" t="7179" r="31519" b="10722"/>
            <a:stretch/>
          </p:blipFill>
          <p:spPr>
            <a:xfrm>
              <a:off x="4492648" y="1877134"/>
              <a:ext cx="764420" cy="1417592"/>
            </a:xfrm>
            <a:prstGeom prst="rect">
              <a:avLst/>
            </a:prstGeom>
          </p:spPr>
        </p:pic>
        <p:pic>
          <p:nvPicPr>
            <p:cNvPr id="47" name="Picture 46">
              <a:extLst>
                <a:ext uri="{FF2B5EF4-FFF2-40B4-BE49-F238E27FC236}">
                  <a16:creationId xmlns:a16="http://schemas.microsoft.com/office/drawing/2014/main" id="{AC8D67AE-45D5-41C0-AAD9-C130D80F7C3F}"/>
                </a:ext>
              </a:extLst>
            </p:cNvPr>
            <p:cNvPicPr>
              <a:picLocks noChangeAspect="1"/>
            </p:cNvPicPr>
            <p:nvPr/>
          </p:nvPicPr>
          <p:blipFill rotWithShape="1">
            <a:blip r:embed="rId14">
              <a:extLst>
                <a:ext uri="{28A0092B-C50C-407E-A947-70E740481C1C}">
                  <a14:useLocalDpi xmlns:a14="http://schemas.microsoft.com/office/drawing/2010/main" val="0"/>
                </a:ext>
              </a:extLst>
            </a:blip>
            <a:srcRect l="40264" t="7638" r="36245" b="10826"/>
            <a:stretch/>
          </p:blipFill>
          <p:spPr>
            <a:xfrm>
              <a:off x="3708598" y="1872509"/>
              <a:ext cx="543379" cy="1424112"/>
            </a:xfrm>
            <a:prstGeom prst="rect">
              <a:avLst/>
            </a:prstGeom>
          </p:spPr>
        </p:pic>
        <p:sp>
          <p:nvSpPr>
            <p:cNvPr id="66" name="TextBox 65">
              <a:extLst>
                <a:ext uri="{FF2B5EF4-FFF2-40B4-BE49-F238E27FC236}">
                  <a16:creationId xmlns:a16="http://schemas.microsoft.com/office/drawing/2014/main" id="{79A547C7-FDB3-4402-A879-91DB44D64C82}"/>
                </a:ext>
              </a:extLst>
            </p:cNvPr>
            <p:cNvSpPr txBox="1"/>
            <p:nvPr/>
          </p:nvSpPr>
          <p:spPr>
            <a:xfrm rot="16200000">
              <a:off x="2267397" y="2314207"/>
              <a:ext cx="1247457" cy="369332"/>
            </a:xfrm>
            <a:prstGeom prst="rect">
              <a:avLst/>
            </a:prstGeom>
            <a:noFill/>
          </p:spPr>
          <p:txBody>
            <a:bodyPr wrap="none" rtlCol="0">
              <a:spAutoFit/>
            </a:bodyPr>
            <a:lstStyle/>
            <a:p>
              <a:r>
                <a:rPr lang="en-US" b="1" dirty="0">
                  <a:solidFill>
                    <a:schemeClr val="bg1"/>
                  </a:solidFill>
                </a:rPr>
                <a:t>Proposed</a:t>
              </a:r>
            </a:p>
          </p:txBody>
        </p:sp>
      </p:grpSp>
      <p:grpSp>
        <p:nvGrpSpPr>
          <p:cNvPr id="71" name="Group 70">
            <a:extLst>
              <a:ext uri="{FF2B5EF4-FFF2-40B4-BE49-F238E27FC236}">
                <a16:creationId xmlns:a16="http://schemas.microsoft.com/office/drawing/2014/main" id="{8F941C1F-F485-4B66-9450-9A613BC38D8A}"/>
              </a:ext>
            </a:extLst>
          </p:cNvPr>
          <p:cNvGrpSpPr/>
          <p:nvPr/>
        </p:nvGrpSpPr>
        <p:grpSpPr>
          <a:xfrm>
            <a:off x="2682401" y="3204975"/>
            <a:ext cx="8543426" cy="1734701"/>
            <a:chOff x="2682401" y="3204975"/>
            <a:chExt cx="8543426" cy="1734701"/>
          </a:xfrm>
        </p:grpSpPr>
        <p:pic>
          <p:nvPicPr>
            <p:cNvPr id="48" name="Picture 47">
              <a:extLst>
                <a:ext uri="{FF2B5EF4-FFF2-40B4-BE49-F238E27FC236}">
                  <a16:creationId xmlns:a16="http://schemas.microsoft.com/office/drawing/2014/main" id="{AFAF2CDB-4088-474E-BDEC-9B05B5E53D90}"/>
                </a:ext>
              </a:extLst>
            </p:cNvPr>
            <p:cNvPicPr>
              <a:picLocks noChangeAspect="1"/>
            </p:cNvPicPr>
            <p:nvPr/>
          </p:nvPicPr>
          <p:blipFill rotWithShape="1">
            <a:blip r:embed="rId15">
              <a:extLst>
                <a:ext uri="{28A0092B-C50C-407E-A947-70E740481C1C}">
                  <a14:useLocalDpi xmlns:a14="http://schemas.microsoft.com/office/drawing/2010/main" val="0"/>
                </a:ext>
              </a:extLst>
            </a:blip>
            <a:srcRect l="18900" t="7577" r="15412" b="10361"/>
            <a:stretch/>
          </p:blipFill>
          <p:spPr>
            <a:xfrm>
              <a:off x="6606137" y="3719482"/>
              <a:ext cx="1302791" cy="1220194"/>
            </a:xfrm>
            <a:prstGeom prst="rect">
              <a:avLst/>
            </a:prstGeom>
          </p:spPr>
        </p:pic>
        <p:pic>
          <p:nvPicPr>
            <p:cNvPr id="50" name="Picture 49">
              <a:extLst>
                <a:ext uri="{FF2B5EF4-FFF2-40B4-BE49-F238E27FC236}">
                  <a16:creationId xmlns:a16="http://schemas.microsoft.com/office/drawing/2014/main" id="{3BDC8E3B-889A-43AD-B4A5-969D01CFDB7E}"/>
                </a:ext>
              </a:extLst>
            </p:cNvPr>
            <p:cNvPicPr>
              <a:picLocks noChangeAspect="1"/>
            </p:cNvPicPr>
            <p:nvPr/>
          </p:nvPicPr>
          <p:blipFill rotWithShape="1">
            <a:blip r:embed="rId16">
              <a:extLst>
                <a:ext uri="{28A0092B-C50C-407E-A947-70E740481C1C}">
                  <a14:useLocalDpi xmlns:a14="http://schemas.microsoft.com/office/drawing/2010/main" val="0"/>
                </a:ext>
              </a:extLst>
            </a:blip>
            <a:srcRect l="13156" t="20342" r="11487" b="21744"/>
            <a:stretch/>
          </p:blipFill>
          <p:spPr>
            <a:xfrm>
              <a:off x="4637247" y="4020068"/>
              <a:ext cx="1342632" cy="820976"/>
            </a:xfrm>
            <a:prstGeom prst="rect">
              <a:avLst/>
            </a:prstGeom>
          </p:spPr>
        </p:pic>
        <p:pic>
          <p:nvPicPr>
            <p:cNvPr id="52" name="Picture 51">
              <a:extLst>
                <a:ext uri="{FF2B5EF4-FFF2-40B4-BE49-F238E27FC236}">
                  <a16:creationId xmlns:a16="http://schemas.microsoft.com/office/drawing/2014/main" id="{F3FBBFCD-46B0-48BE-A967-CECF6B79ED60}"/>
                </a:ext>
              </a:extLst>
            </p:cNvPr>
            <p:cNvPicPr>
              <a:picLocks noChangeAspect="1"/>
            </p:cNvPicPr>
            <p:nvPr/>
          </p:nvPicPr>
          <p:blipFill rotWithShape="1">
            <a:blip r:embed="rId17">
              <a:extLst>
                <a:ext uri="{28A0092B-C50C-407E-A947-70E740481C1C}">
                  <a14:useLocalDpi xmlns:a14="http://schemas.microsoft.com/office/drawing/2010/main" val="0"/>
                </a:ext>
              </a:extLst>
            </a:blip>
            <a:srcRect l="33231" t="7266" r="29886" b="11625"/>
            <a:stretch/>
          </p:blipFill>
          <p:spPr>
            <a:xfrm>
              <a:off x="3460995" y="3555724"/>
              <a:ext cx="740080" cy="1220195"/>
            </a:xfrm>
            <a:prstGeom prst="rect">
              <a:avLst/>
            </a:prstGeom>
          </p:spPr>
        </p:pic>
        <p:pic>
          <p:nvPicPr>
            <p:cNvPr id="54" name="Picture 53">
              <a:extLst>
                <a:ext uri="{FF2B5EF4-FFF2-40B4-BE49-F238E27FC236}">
                  <a16:creationId xmlns:a16="http://schemas.microsoft.com/office/drawing/2014/main" id="{02346BF8-E519-4D5B-A5A3-DA5DF8DBA66C}"/>
                </a:ext>
              </a:extLst>
            </p:cNvPr>
            <p:cNvPicPr>
              <a:picLocks noChangeAspect="1"/>
            </p:cNvPicPr>
            <p:nvPr/>
          </p:nvPicPr>
          <p:blipFill rotWithShape="1">
            <a:blip r:embed="rId18">
              <a:extLst>
                <a:ext uri="{28A0092B-C50C-407E-A947-70E740481C1C}">
                  <a14:useLocalDpi xmlns:a14="http://schemas.microsoft.com/office/drawing/2010/main" val="0"/>
                </a:ext>
              </a:extLst>
            </a:blip>
            <a:srcRect l="28913" t="7110" r="23721" b="10690"/>
            <a:stretch/>
          </p:blipFill>
          <p:spPr>
            <a:xfrm>
              <a:off x="8432844" y="3524044"/>
              <a:ext cx="995614" cy="1295360"/>
            </a:xfrm>
            <a:prstGeom prst="rect">
              <a:avLst/>
            </a:prstGeom>
          </p:spPr>
        </p:pic>
        <p:pic>
          <p:nvPicPr>
            <p:cNvPr id="56" name="Picture 55">
              <a:extLst>
                <a:ext uri="{FF2B5EF4-FFF2-40B4-BE49-F238E27FC236}">
                  <a16:creationId xmlns:a16="http://schemas.microsoft.com/office/drawing/2014/main" id="{30B98E92-790E-4DFA-8A14-8F7C87D74FA9}"/>
                </a:ext>
              </a:extLst>
            </p:cNvPr>
            <p:cNvPicPr>
              <a:picLocks noChangeAspect="1"/>
            </p:cNvPicPr>
            <p:nvPr/>
          </p:nvPicPr>
          <p:blipFill rotWithShape="1">
            <a:blip r:embed="rId19">
              <a:extLst>
                <a:ext uri="{28A0092B-C50C-407E-A947-70E740481C1C}">
                  <a14:useLocalDpi xmlns:a14="http://schemas.microsoft.com/office/drawing/2010/main" val="0"/>
                </a:ext>
              </a:extLst>
            </a:blip>
            <a:srcRect l="30664" t="7265" r="27668" b="11936"/>
            <a:stretch/>
          </p:blipFill>
          <p:spPr>
            <a:xfrm>
              <a:off x="10297460" y="3456982"/>
              <a:ext cx="928367" cy="1349644"/>
            </a:xfrm>
            <a:prstGeom prst="rect">
              <a:avLst/>
            </a:prstGeom>
          </p:spPr>
        </p:pic>
        <p:sp>
          <p:nvSpPr>
            <p:cNvPr id="67" name="TextBox 66">
              <a:extLst>
                <a:ext uri="{FF2B5EF4-FFF2-40B4-BE49-F238E27FC236}">
                  <a16:creationId xmlns:a16="http://schemas.microsoft.com/office/drawing/2014/main" id="{3D64642C-C47D-41DE-981F-68BC92BB9C95}"/>
                </a:ext>
              </a:extLst>
            </p:cNvPr>
            <p:cNvSpPr txBox="1"/>
            <p:nvPr/>
          </p:nvSpPr>
          <p:spPr>
            <a:xfrm rot="16200000">
              <a:off x="2047772" y="3839604"/>
              <a:ext cx="1638590" cy="369332"/>
            </a:xfrm>
            <a:prstGeom prst="rect">
              <a:avLst/>
            </a:prstGeom>
            <a:noFill/>
          </p:spPr>
          <p:txBody>
            <a:bodyPr wrap="none" rtlCol="0">
              <a:spAutoFit/>
            </a:bodyPr>
            <a:lstStyle/>
            <a:p>
              <a:r>
                <a:rPr lang="en-US" b="1" dirty="0">
                  <a:solidFill>
                    <a:schemeClr val="bg1"/>
                  </a:solidFill>
                </a:rPr>
                <a:t>Ground Truth</a:t>
              </a:r>
            </a:p>
          </p:txBody>
        </p:sp>
      </p:grpSp>
      <p:grpSp>
        <p:nvGrpSpPr>
          <p:cNvPr id="73" name="Group 72">
            <a:extLst>
              <a:ext uri="{FF2B5EF4-FFF2-40B4-BE49-F238E27FC236}">
                <a16:creationId xmlns:a16="http://schemas.microsoft.com/office/drawing/2014/main" id="{DAD6E791-4DDE-4A65-9A68-CF9E2FBE41A0}"/>
              </a:ext>
            </a:extLst>
          </p:cNvPr>
          <p:cNvGrpSpPr/>
          <p:nvPr/>
        </p:nvGrpSpPr>
        <p:grpSpPr>
          <a:xfrm>
            <a:off x="2663907" y="5003659"/>
            <a:ext cx="8561920" cy="1387441"/>
            <a:chOff x="2663907" y="5003659"/>
            <a:chExt cx="8561920" cy="1387441"/>
          </a:xfrm>
        </p:grpSpPr>
        <p:grpSp>
          <p:nvGrpSpPr>
            <p:cNvPr id="72" name="Group 71">
              <a:extLst>
                <a:ext uri="{FF2B5EF4-FFF2-40B4-BE49-F238E27FC236}">
                  <a16:creationId xmlns:a16="http://schemas.microsoft.com/office/drawing/2014/main" id="{4A6F64C9-247D-4EA0-BA4A-374DE059FC43}"/>
                </a:ext>
              </a:extLst>
            </p:cNvPr>
            <p:cNvGrpSpPr/>
            <p:nvPr/>
          </p:nvGrpSpPr>
          <p:grpSpPr>
            <a:xfrm>
              <a:off x="3474314" y="5003659"/>
              <a:ext cx="7751513" cy="1387441"/>
              <a:chOff x="3474314" y="5003659"/>
              <a:chExt cx="7751513" cy="1387441"/>
            </a:xfrm>
          </p:grpSpPr>
          <p:pic>
            <p:nvPicPr>
              <p:cNvPr id="49" name="Picture 48">
                <a:extLst>
                  <a:ext uri="{FF2B5EF4-FFF2-40B4-BE49-F238E27FC236}">
                    <a16:creationId xmlns:a16="http://schemas.microsoft.com/office/drawing/2014/main" id="{75FDAB49-683D-4ADF-9883-9217DC82335F}"/>
                  </a:ext>
                </a:extLst>
              </p:cNvPr>
              <p:cNvPicPr>
                <a:picLocks noChangeAspect="1"/>
              </p:cNvPicPr>
              <p:nvPr/>
            </p:nvPicPr>
            <p:blipFill rotWithShape="1">
              <a:blip r:embed="rId20">
                <a:extLst>
                  <a:ext uri="{28A0092B-C50C-407E-A947-70E740481C1C}">
                    <a14:useLocalDpi xmlns:a14="http://schemas.microsoft.com/office/drawing/2010/main" val="0"/>
                  </a:ext>
                </a:extLst>
              </a:blip>
              <a:srcRect l="18899" t="7265" r="14946" b="10361"/>
              <a:stretch/>
            </p:blipFill>
            <p:spPr>
              <a:xfrm>
                <a:off x="6589876" y="5112634"/>
                <a:ext cx="1307942" cy="1220989"/>
              </a:xfrm>
              <a:prstGeom prst="rect">
                <a:avLst/>
              </a:prstGeom>
            </p:spPr>
          </p:pic>
          <p:pic>
            <p:nvPicPr>
              <p:cNvPr id="51" name="Picture 50">
                <a:extLst>
                  <a:ext uri="{FF2B5EF4-FFF2-40B4-BE49-F238E27FC236}">
                    <a16:creationId xmlns:a16="http://schemas.microsoft.com/office/drawing/2014/main" id="{CF6B0F16-9B08-4372-A5B8-B213CC071FE6}"/>
                  </a:ext>
                </a:extLst>
              </p:cNvPr>
              <p:cNvPicPr>
                <a:picLocks noChangeAspect="1"/>
              </p:cNvPicPr>
              <p:nvPr/>
            </p:nvPicPr>
            <p:blipFill rotWithShape="1">
              <a:blip r:embed="rId21">
                <a:extLst>
                  <a:ext uri="{28A0092B-C50C-407E-A947-70E740481C1C}">
                    <a14:useLocalDpi xmlns:a14="http://schemas.microsoft.com/office/drawing/2010/main" val="0"/>
                  </a:ext>
                </a:extLst>
              </a:blip>
              <a:srcRect l="13273" t="20031" r="9094" b="23456"/>
              <a:stretch/>
            </p:blipFill>
            <p:spPr>
              <a:xfrm>
                <a:off x="4624482" y="5456589"/>
                <a:ext cx="1504299" cy="820976"/>
              </a:xfrm>
              <a:prstGeom prst="rect">
                <a:avLst/>
              </a:prstGeom>
            </p:spPr>
          </p:pic>
          <p:pic>
            <p:nvPicPr>
              <p:cNvPr id="53" name="Picture 52">
                <a:extLst>
                  <a:ext uri="{FF2B5EF4-FFF2-40B4-BE49-F238E27FC236}">
                    <a16:creationId xmlns:a16="http://schemas.microsoft.com/office/drawing/2014/main" id="{4D82AC96-2A21-4024-A34A-30B10548AD5C}"/>
                  </a:ext>
                </a:extLst>
              </p:cNvPr>
              <p:cNvPicPr>
                <a:picLocks noChangeAspect="1"/>
              </p:cNvPicPr>
              <p:nvPr/>
            </p:nvPicPr>
            <p:blipFill rotWithShape="1">
              <a:blip r:embed="rId22">
                <a:extLst>
                  <a:ext uri="{28A0092B-C50C-407E-A947-70E740481C1C}">
                    <a14:useLocalDpi xmlns:a14="http://schemas.microsoft.com/office/drawing/2010/main" val="0"/>
                  </a:ext>
                </a:extLst>
              </a:blip>
              <a:srcRect l="32314" t="7265" r="29536" b="10361"/>
              <a:stretch/>
            </p:blipFill>
            <p:spPr>
              <a:xfrm>
                <a:off x="3474314" y="5048977"/>
                <a:ext cx="755231" cy="1222552"/>
              </a:xfrm>
              <a:prstGeom prst="rect">
                <a:avLst/>
              </a:prstGeom>
            </p:spPr>
          </p:pic>
          <p:pic>
            <p:nvPicPr>
              <p:cNvPr id="55" name="Picture 54">
                <a:extLst>
                  <a:ext uri="{FF2B5EF4-FFF2-40B4-BE49-F238E27FC236}">
                    <a16:creationId xmlns:a16="http://schemas.microsoft.com/office/drawing/2014/main" id="{C5767DB0-B03A-469F-803C-916E8CA6EA43}"/>
                  </a:ext>
                </a:extLst>
              </p:cNvPr>
              <p:cNvPicPr>
                <a:picLocks noChangeAspect="1"/>
              </p:cNvPicPr>
              <p:nvPr/>
            </p:nvPicPr>
            <p:blipFill rotWithShape="1">
              <a:blip r:embed="rId23">
                <a:extLst>
                  <a:ext uri="{28A0092B-C50C-407E-A947-70E740481C1C}">
                    <a14:useLocalDpi xmlns:a14="http://schemas.microsoft.com/office/drawing/2010/main" val="0"/>
                  </a:ext>
                </a:extLst>
              </a:blip>
              <a:srcRect l="29380" t="6954" r="26384" b="9515"/>
              <a:stretch/>
            </p:blipFill>
            <p:spPr>
              <a:xfrm>
                <a:off x="8485545" y="5003659"/>
                <a:ext cx="953351" cy="1349643"/>
              </a:xfrm>
              <a:prstGeom prst="rect">
                <a:avLst/>
              </a:prstGeom>
            </p:spPr>
          </p:pic>
          <p:pic>
            <p:nvPicPr>
              <p:cNvPr id="57" name="Picture 56">
                <a:extLst>
                  <a:ext uri="{FF2B5EF4-FFF2-40B4-BE49-F238E27FC236}">
                    <a16:creationId xmlns:a16="http://schemas.microsoft.com/office/drawing/2014/main" id="{BF73725A-A9DB-44C4-85B7-9EBDA2A9B8AD}"/>
                  </a:ext>
                </a:extLst>
              </p:cNvPr>
              <p:cNvPicPr>
                <a:picLocks noChangeAspect="1"/>
              </p:cNvPicPr>
              <p:nvPr/>
            </p:nvPicPr>
            <p:blipFill rotWithShape="1">
              <a:blip r:embed="rId24">
                <a:extLst>
                  <a:ext uri="{28A0092B-C50C-407E-A947-70E740481C1C}">
                    <a14:useLocalDpi xmlns:a14="http://schemas.microsoft.com/office/drawing/2010/main" val="0"/>
                  </a:ext>
                </a:extLst>
              </a:blip>
              <a:srcRect l="29730" t="7421" r="27085" b="9515"/>
              <a:stretch/>
            </p:blipFill>
            <p:spPr>
              <a:xfrm>
                <a:off x="10289882" y="5041457"/>
                <a:ext cx="935945" cy="1349643"/>
              </a:xfrm>
              <a:prstGeom prst="rect">
                <a:avLst/>
              </a:prstGeom>
            </p:spPr>
          </p:pic>
        </p:grpSp>
        <p:sp>
          <p:nvSpPr>
            <p:cNvPr id="68" name="TextBox 67">
              <a:extLst>
                <a:ext uri="{FF2B5EF4-FFF2-40B4-BE49-F238E27FC236}">
                  <a16:creationId xmlns:a16="http://schemas.microsoft.com/office/drawing/2014/main" id="{A6644E9F-5DE8-497A-876D-E75E1AD594F3}"/>
                </a:ext>
              </a:extLst>
            </p:cNvPr>
            <p:cNvSpPr txBox="1"/>
            <p:nvPr/>
          </p:nvSpPr>
          <p:spPr>
            <a:xfrm rot="16200000">
              <a:off x="2224844" y="5493815"/>
              <a:ext cx="1247457" cy="369332"/>
            </a:xfrm>
            <a:prstGeom prst="rect">
              <a:avLst/>
            </a:prstGeom>
            <a:noFill/>
          </p:spPr>
          <p:txBody>
            <a:bodyPr wrap="none" rtlCol="0">
              <a:spAutoFit/>
            </a:bodyPr>
            <a:lstStyle/>
            <a:p>
              <a:r>
                <a:rPr lang="en-US" b="1" dirty="0">
                  <a:solidFill>
                    <a:schemeClr val="bg1"/>
                  </a:solidFill>
                </a:rPr>
                <a:t>Proposed</a:t>
              </a:r>
            </a:p>
          </p:txBody>
        </p:sp>
      </p:grpSp>
    </p:spTree>
    <p:extLst>
      <p:ext uri="{BB962C8B-B14F-4D97-AF65-F5344CB8AC3E}">
        <p14:creationId xmlns:p14="http://schemas.microsoft.com/office/powerpoint/2010/main" val="89386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A0E6BB8-E522-4A40-B024-CE896EAAF8C1}"/>
              </a:ext>
            </a:extLst>
          </p:cNvPr>
          <p:cNvSpPr>
            <a:spLocks noGrp="1"/>
          </p:cNvSpPr>
          <p:nvPr>
            <p:ph idx="1"/>
          </p:nvPr>
        </p:nvSpPr>
        <p:spPr>
          <a:xfrm>
            <a:off x="2108106" y="1454121"/>
            <a:ext cx="9639244" cy="3777622"/>
          </a:xfrm>
        </p:spPr>
        <p:txBody>
          <a:bodyPr>
            <a:noAutofit/>
          </a:bodyPr>
          <a:lstStyle/>
          <a:p>
            <a:pPr>
              <a:lnSpc>
                <a:spcPct val="150000"/>
              </a:lnSpc>
            </a:pPr>
            <a:r>
              <a:rPr lang="en-US" sz="3600" b="1" dirty="0"/>
              <a:t>Detection of Feature Extremity</a:t>
            </a:r>
            <a:endParaRPr lang="en-US" sz="3600" dirty="0"/>
          </a:p>
          <a:p>
            <a:pPr>
              <a:lnSpc>
                <a:spcPct val="150000"/>
              </a:lnSpc>
            </a:pPr>
            <a:r>
              <a:rPr lang="en-US" sz="3600" dirty="0"/>
              <a:t>3D Topological Hierarchical Segmentation and Skeleton Generation</a:t>
            </a:r>
          </a:p>
          <a:p>
            <a:pPr>
              <a:lnSpc>
                <a:spcPct val="150000"/>
              </a:lnSpc>
            </a:pPr>
            <a:r>
              <a:rPr lang="en-US" sz="3600" dirty="0"/>
              <a:t>Classification of Key Body Extremities</a:t>
            </a:r>
          </a:p>
        </p:txBody>
      </p:sp>
      <p:sp>
        <p:nvSpPr>
          <p:cNvPr id="6" name="Slide Number Placeholder 5">
            <a:extLst>
              <a:ext uri="{FF2B5EF4-FFF2-40B4-BE49-F238E27FC236}">
                <a16:creationId xmlns:a16="http://schemas.microsoft.com/office/drawing/2014/main" id="{904F25C6-19C3-4808-8F60-DABC1C09F049}"/>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708872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763516C8-F227-4B77-9AA7-61B9A0B78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744524D7-395A-44A9-AB98-93CC10B7E291}"/>
              </a:ext>
            </a:extLst>
          </p:cNvPr>
          <p:cNvSpPr>
            <a:spLocks noGrp="1"/>
          </p:cNvSpPr>
          <p:nvPr>
            <p:ph type="title"/>
          </p:nvPr>
        </p:nvSpPr>
        <p:spPr>
          <a:xfrm>
            <a:off x="7415722" y="1654753"/>
            <a:ext cx="4092173" cy="1324340"/>
          </a:xfrm>
        </p:spPr>
        <p:txBody>
          <a:bodyPr anchor="b">
            <a:normAutofit/>
          </a:bodyPr>
          <a:lstStyle/>
          <a:p>
            <a:r>
              <a:rPr lang="en-US" dirty="0"/>
              <a:t>Pre-Processing</a:t>
            </a:r>
          </a:p>
        </p:txBody>
      </p:sp>
      <p:sp>
        <p:nvSpPr>
          <p:cNvPr id="60" name="Rectangle 59">
            <a:extLst>
              <a:ext uri="{FF2B5EF4-FFF2-40B4-BE49-F238E27FC236}">
                <a16:creationId xmlns:a16="http://schemas.microsoft.com/office/drawing/2014/main" id="{D91B420C-C4C8-44DF-96B2-FBD101464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F5449"/>
          </a:solidFill>
          <a:ln>
            <a:noFill/>
          </a:ln>
          <a:effectLst/>
        </p:spPr>
        <p:style>
          <a:lnRef idx="1">
            <a:schemeClr val="accent1"/>
          </a:lnRef>
          <a:fillRef idx="3">
            <a:schemeClr val="accent1"/>
          </a:fillRef>
          <a:effectRef idx="2">
            <a:schemeClr val="accent1"/>
          </a:effectRef>
          <a:fontRef idx="minor">
            <a:schemeClr val="lt1"/>
          </a:fontRef>
        </p:style>
      </p:sp>
      <p:sp>
        <p:nvSpPr>
          <p:cNvPr id="6" name="Slide Number Placeholder 5">
            <a:extLst>
              <a:ext uri="{FF2B5EF4-FFF2-40B4-BE49-F238E27FC236}">
                <a16:creationId xmlns:a16="http://schemas.microsoft.com/office/drawing/2014/main" id="{D8B3FFFC-83A8-46AD-B632-2EE93CBC9329}"/>
              </a:ext>
            </a:extLst>
          </p:cNvPr>
          <p:cNvSpPr>
            <a:spLocks noGrp="1"/>
          </p:cNvSpPr>
          <p:nvPr>
            <p:ph type="sldNum" sz="quarter" idx="12"/>
          </p:nvPr>
        </p:nvSpPr>
        <p:spPr>
          <a:xfrm>
            <a:off x="194506" y="4557430"/>
            <a:ext cx="779767" cy="365125"/>
          </a:xfrm>
          <a:solidFill>
            <a:schemeClr val="accent1"/>
          </a:solidFill>
        </p:spPr>
        <p:txBody>
          <a:bodyPr>
            <a:normAutofit/>
          </a:bodyPr>
          <a:lstStyle/>
          <a:p>
            <a:pPr>
              <a:lnSpc>
                <a:spcPct val="90000"/>
              </a:lnSpc>
              <a:spcAft>
                <a:spcPts val="600"/>
              </a:spcAft>
            </a:pPr>
            <a:fld id="{D57F1E4F-1CFF-5643-939E-217C01CDF565}" type="slidenum">
              <a:rPr lang="en-US" sz="1900">
                <a:solidFill>
                  <a:schemeClr val="tx1"/>
                </a:solidFill>
              </a:rPr>
              <a:pPr>
                <a:lnSpc>
                  <a:spcPct val="90000"/>
                </a:lnSpc>
                <a:spcAft>
                  <a:spcPts val="600"/>
                </a:spcAft>
              </a:pPr>
              <a:t>3</a:t>
            </a:fld>
            <a:endParaRPr lang="en-US" sz="1900" dirty="0">
              <a:solidFill>
                <a:schemeClr val="tx1"/>
              </a:solidFill>
            </a:endParaRPr>
          </a:p>
        </p:txBody>
      </p:sp>
      <p:pic>
        <p:nvPicPr>
          <p:cNvPr id="53" name="Content Placeholder 49">
            <a:extLst>
              <a:ext uri="{FF2B5EF4-FFF2-40B4-BE49-F238E27FC236}">
                <a16:creationId xmlns:a16="http://schemas.microsoft.com/office/drawing/2014/main" id="{D702E0FE-988D-44A3-8345-B3D63329A251}"/>
              </a:ext>
            </a:extLst>
          </p:cNvPr>
          <p:cNvPicPr>
            <a:picLocks noChangeAspect="1"/>
          </p:cNvPicPr>
          <p:nvPr/>
        </p:nvPicPr>
        <p:blipFill>
          <a:blip r:embed="rId3"/>
          <a:stretch>
            <a:fillRect/>
          </a:stretch>
        </p:blipFill>
        <p:spPr>
          <a:xfrm>
            <a:off x="1871832" y="359206"/>
            <a:ext cx="4277740" cy="6134068"/>
          </a:xfrm>
          <a:prstGeom prst="rect">
            <a:avLst/>
          </a:prstGeom>
        </p:spPr>
      </p:pic>
      <p:sp>
        <p:nvSpPr>
          <p:cNvPr id="55" name="Content Placeholder 54">
            <a:extLst>
              <a:ext uri="{FF2B5EF4-FFF2-40B4-BE49-F238E27FC236}">
                <a16:creationId xmlns:a16="http://schemas.microsoft.com/office/drawing/2014/main" id="{8345FA15-13B8-474B-93EC-1CA47BA2E6DD}"/>
              </a:ext>
            </a:extLst>
          </p:cNvPr>
          <p:cNvSpPr>
            <a:spLocks noGrp="1"/>
          </p:cNvSpPr>
          <p:nvPr>
            <p:ph idx="1"/>
          </p:nvPr>
        </p:nvSpPr>
        <p:spPr>
          <a:xfrm>
            <a:off x="7414017" y="3126643"/>
            <a:ext cx="4093878" cy="3521740"/>
          </a:xfrm>
        </p:spPr>
        <p:txBody>
          <a:bodyPr>
            <a:normAutofit/>
          </a:bodyPr>
          <a:lstStyle/>
          <a:p>
            <a:pPr>
              <a:lnSpc>
                <a:spcPct val="150000"/>
              </a:lnSpc>
            </a:pPr>
            <a:r>
              <a:rPr lang="en-US" sz="2400" dirty="0"/>
              <a:t>Background subtraction</a:t>
            </a:r>
          </a:p>
          <a:p>
            <a:pPr>
              <a:lnSpc>
                <a:spcPct val="150000"/>
              </a:lnSpc>
            </a:pPr>
            <a:r>
              <a:rPr lang="en-US" sz="2400" dirty="0"/>
              <a:t>Filtering</a:t>
            </a:r>
          </a:p>
        </p:txBody>
      </p:sp>
    </p:spTree>
    <p:extLst>
      <p:ext uri="{BB962C8B-B14F-4D97-AF65-F5344CB8AC3E}">
        <p14:creationId xmlns:p14="http://schemas.microsoft.com/office/powerpoint/2010/main" val="31734037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A794A-C811-4204-AEB8-E4F9D4685BE6}"/>
              </a:ext>
            </a:extLst>
          </p:cNvPr>
          <p:cNvSpPr>
            <a:spLocks noGrp="1"/>
          </p:cNvSpPr>
          <p:nvPr>
            <p:ph type="title"/>
          </p:nvPr>
        </p:nvSpPr>
        <p:spPr>
          <a:xfrm>
            <a:off x="1675302" y="1528277"/>
            <a:ext cx="3880711" cy="976312"/>
          </a:xfrm>
        </p:spPr>
        <p:txBody>
          <a:bodyPr>
            <a:normAutofit fontScale="90000"/>
          </a:bodyPr>
          <a:lstStyle/>
          <a:p>
            <a:r>
              <a:rPr lang="en-CA" sz="2700" b="1" dirty="0"/>
              <a:t>Generation of Intra-Connectivity in Each Point Cloud Sensor Data</a:t>
            </a:r>
            <a:br>
              <a:rPr lang="en-US" b="1" dirty="0"/>
            </a:br>
            <a:endParaRPr lang="en-US" dirty="0"/>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C9A05FA1-8A81-4136-86A8-587B3B3E9CDE}"/>
                  </a:ext>
                </a:extLst>
              </p:cNvPr>
              <p:cNvSpPr>
                <a:spLocks noGrp="1"/>
              </p:cNvSpPr>
              <p:nvPr>
                <p:ph type="body" sz="half" idx="2"/>
              </p:nvPr>
            </p:nvSpPr>
            <p:spPr>
              <a:xfrm>
                <a:off x="1311579" y="2504589"/>
                <a:ext cx="4812959" cy="3164209"/>
              </a:xfrm>
            </p:spPr>
            <p:txBody>
              <a:bodyPr>
                <a:noAutofit/>
              </a:bodyPr>
              <a:lstStyle/>
              <a:p>
                <a:pPr marL="285750" indent="-285750">
                  <a:buFont typeface="Century Gothic" panose="020B0502020202020204" pitchFamily="34" charset="0"/>
                  <a:buChar char="►"/>
                </a:pPr>
                <a:r>
                  <a:rPr lang="en-US" sz="2000" dirty="0"/>
                  <a:t>The connectivity list (surface mesh) accepts a pair of points </a:t>
                </a:r>
                <a14:m>
                  <m:oMath xmlns:m="http://schemas.openxmlformats.org/officeDocument/2006/math">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oMath>
                </a14:m>
                <a:r>
                  <a:rPr lang="en-US" sz="2000" dirty="0"/>
                  <a:t> from the given point cloud  if </a:t>
                </a:r>
              </a:p>
              <a:p>
                <a:pPr marL="285750" indent="-285750">
                  <a:buFont typeface="Century Gothic" panose="020B0502020202020204" pitchFamily="34" charset="0"/>
                  <a:buChar char="►"/>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𝑖𝑛𝑡𝑟𝑎</m:t>
                        </m:r>
                      </m:sub>
                    </m:sSub>
                    <m:d>
                      <m:dPr>
                        <m:ctrlPr>
                          <a:rPr lang="en-US" sz="2000" i="1">
                            <a:latin typeface="Cambria Math" panose="02040503050406030204" pitchFamily="18" charset="0"/>
                          </a:rPr>
                        </m:ctrlPr>
                      </m:dPr>
                      <m:e>
                        <m:r>
                          <a:rPr lang="en-US" sz="2000" i="1">
                            <a:latin typeface="Cambria Math" panose="02040503050406030204" pitchFamily="18" charset="0"/>
                          </a:rPr>
                          <m:t>𝑖</m:t>
                        </m:r>
                        <m:r>
                          <a:rPr lang="en-US" sz="2000">
                            <a:latin typeface="Cambria Math" panose="02040503050406030204" pitchFamily="18" charset="0"/>
                          </a:rPr>
                          <m:t>,</m:t>
                        </m:r>
                        <m:r>
                          <a:rPr lang="en-US" sz="2000" i="1">
                            <a:latin typeface="Cambria Math" panose="02040503050406030204" pitchFamily="18" charset="0"/>
                          </a:rPr>
                          <m:t>𝑗</m:t>
                        </m:r>
                      </m:e>
                    </m:d>
                    <m:r>
                      <a:rPr lang="en-US" sz="2000">
                        <a:latin typeface="Cambria Math" panose="02040503050406030204" pitchFamily="18" charset="0"/>
                      </a:rPr>
                      <m:t>= </m:t>
                    </m:r>
                    <m:sSub>
                      <m:sSubPr>
                        <m:ctrlPr>
                          <a:rPr lang="en-US" sz="2000" i="1">
                            <a:latin typeface="Cambria Math" panose="02040503050406030204" pitchFamily="18" charset="0"/>
                          </a:rPr>
                        </m:ctrlPr>
                      </m:sSubPr>
                      <m:e>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𝑗</m:t>
                                </m:r>
                              </m:sub>
                            </m:sSub>
                          </m:e>
                        </m:d>
                      </m:e>
                      <m:sub>
                        <m:r>
                          <a:rPr lang="en-US" sz="2000">
                            <a:latin typeface="Cambria Math" panose="02040503050406030204" pitchFamily="18" charset="0"/>
                          </a:rPr>
                          <m:t>2</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𝜖</m:t>
                        </m:r>
                      </m:e>
                      <m:sub>
                        <m:r>
                          <a:rPr lang="en-US" sz="2000" i="1">
                            <a:latin typeface="Cambria Math" panose="02040503050406030204" pitchFamily="18" charset="0"/>
                          </a:rPr>
                          <m:t>𝑖𝑛𝑡𝑟𝑎</m:t>
                        </m:r>
                      </m:sub>
                    </m:sSub>
                  </m:oMath>
                </a14:m>
                <a:endParaRPr lang="en-US" sz="2000" i="1" dirty="0"/>
              </a:p>
              <a:p>
                <a:pPr/>
                <a14:m>
                  <m:oMathPara xmlns:m="http://schemas.openxmlformats.org/officeDocument/2006/math">
                    <m:oMathParaPr>
                      <m:jc m:val="centerGroup"/>
                    </m:oMathParaPr>
                    <m:oMath xmlns:m="http://schemas.openxmlformats.org/officeDocument/2006/math">
                      <m:r>
                        <a:rPr lang="en-US" sz="2000">
                          <a:latin typeface="Cambria Math" panose="02040503050406030204" pitchFamily="18" charset="0"/>
                        </a:rPr>
                        <m:t> ⋀  </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𝑑</m:t>
                          </m:r>
                        </m:e>
                        <m:sub>
                          <m:r>
                            <a:rPr lang="en-US" sz="2000" b="0" i="1" smtClean="0">
                              <a:latin typeface="Cambria Math" panose="02040503050406030204" pitchFamily="18" charset="0"/>
                            </a:rPr>
                            <m:t>2</m:t>
                          </m:r>
                          <m:r>
                            <a:rPr lang="en-US" sz="2000" b="0" i="1" smtClean="0">
                              <a:latin typeface="Cambria Math" panose="02040503050406030204" pitchFamily="18" charset="0"/>
                            </a:rPr>
                            <m:t>𝐷</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𝑗</m:t>
                              </m:r>
                            </m:sub>
                          </m:sSub>
                        </m:e>
                      </m:d>
                      <m:r>
                        <a:rPr lang="en-US" sz="2000">
                          <a:latin typeface="Cambria Math" panose="02040503050406030204" pitchFamily="18" charset="0"/>
                        </a:rPr>
                        <m:t>≤</m:t>
                      </m:r>
                      <m:r>
                        <a:rPr lang="en-US" sz="2000" b="0" i="0" smtClean="0">
                          <a:latin typeface="Cambria Math" panose="02040503050406030204" pitchFamily="18" charset="0"/>
                        </a:rPr>
                        <m:t>1</m:t>
                      </m:r>
                    </m:oMath>
                  </m:oMathPara>
                </a14:m>
                <a:endParaRPr lang="en-US" sz="2000" dirty="0"/>
              </a:p>
              <a:p>
                <a:pPr marL="285750" indent="-285750">
                  <a:buFont typeface="Century Gothic" panose="020B0502020202020204" pitchFamily="34" charset="0"/>
                  <a:buChar char="►"/>
                </a:pPr>
                <a:r>
                  <a:rPr lang="en-US" sz="2000" dirty="0"/>
                  <a:t>In case of multiple sensors, multiple meshes need to be connected to form one single mesh</a:t>
                </a:r>
                <a:endParaRPr lang="en-US" dirty="0"/>
              </a:p>
            </p:txBody>
          </p:sp>
        </mc:Choice>
        <mc:Fallback xmlns="">
          <p:sp>
            <p:nvSpPr>
              <p:cNvPr id="8" name="Text Placeholder 7">
                <a:extLst>
                  <a:ext uri="{FF2B5EF4-FFF2-40B4-BE49-F238E27FC236}">
                    <a16:creationId xmlns:a16="http://schemas.microsoft.com/office/drawing/2014/main" id="{C9A05FA1-8A81-4136-86A8-587B3B3E9CDE}"/>
                  </a:ext>
                </a:extLst>
              </p:cNvPr>
              <p:cNvSpPr>
                <a:spLocks noGrp="1" noRot="1" noChangeAspect="1" noMove="1" noResize="1" noEditPoints="1" noAdjustHandles="1" noChangeArrowheads="1" noChangeShapeType="1" noTextEdit="1"/>
              </p:cNvSpPr>
              <p:nvPr>
                <p:ph type="body" sz="half" idx="2"/>
              </p:nvPr>
            </p:nvSpPr>
            <p:spPr>
              <a:xfrm>
                <a:off x="1311579" y="2504589"/>
                <a:ext cx="4812959" cy="3164209"/>
              </a:xfrm>
              <a:blipFill>
                <a:blip r:embed="rId3"/>
                <a:stretch>
                  <a:fillRect l="-1266" t="-1156" r="-1392" b="-635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8F4CE15-AB5B-48A2-B2AC-AF700195DAD4}"/>
              </a:ext>
            </a:extLst>
          </p:cNvPr>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16" name="Picture 15">
            <a:extLst>
              <a:ext uri="{FF2B5EF4-FFF2-40B4-BE49-F238E27FC236}">
                <a16:creationId xmlns:a16="http://schemas.microsoft.com/office/drawing/2014/main" id="{BF9651D8-09C9-4D97-A97B-65C480388C9D}"/>
              </a:ext>
            </a:extLst>
          </p:cNvPr>
          <p:cNvPicPr>
            <a:picLocks noChangeAspect="1"/>
          </p:cNvPicPr>
          <p:nvPr/>
        </p:nvPicPr>
        <p:blipFill rotWithShape="1">
          <a:blip r:embed="rId4"/>
          <a:srcRect l="17114" t="9058" r="13931" b="12333"/>
          <a:stretch/>
        </p:blipFill>
        <p:spPr>
          <a:xfrm>
            <a:off x="6096000" y="787782"/>
            <a:ext cx="2889060" cy="4024313"/>
          </a:xfrm>
          <a:prstGeom prst="rect">
            <a:avLst/>
          </a:prstGeom>
          <a:ln>
            <a:solidFill>
              <a:schemeClr val="tx1"/>
            </a:solidFill>
          </a:ln>
        </p:spPr>
      </p:pic>
      <p:pic>
        <p:nvPicPr>
          <p:cNvPr id="17" name="Picture 16">
            <a:extLst>
              <a:ext uri="{FF2B5EF4-FFF2-40B4-BE49-F238E27FC236}">
                <a16:creationId xmlns:a16="http://schemas.microsoft.com/office/drawing/2014/main" id="{E8170E6F-F1B3-4B43-AFB5-EE76815E9EA4}"/>
              </a:ext>
            </a:extLst>
          </p:cNvPr>
          <p:cNvPicPr>
            <a:picLocks noChangeAspect="1"/>
          </p:cNvPicPr>
          <p:nvPr/>
        </p:nvPicPr>
        <p:blipFill rotWithShape="1">
          <a:blip r:embed="rId5"/>
          <a:srcRect l="12153" t="7542" r="10214" b="10318"/>
          <a:stretch/>
        </p:blipFill>
        <p:spPr>
          <a:xfrm>
            <a:off x="9257710" y="787782"/>
            <a:ext cx="2725422" cy="4024313"/>
          </a:xfrm>
          <a:prstGeom prst="rect">
            <a:avLst/>
          </a:prstGeom>
          <a:ln>
            <a:solidFill>
              <a:schemeClr val="tx1"/>
            </a:solidFill>
          </a:ln>
        </p:spPr>
      </p:pic>
      <p:sp>
        <p:nvSpPr>
          <p:cNvPr id="18" name="TextBox 17">
            <a:extLst>
              <a:ext uri="{FF2B5EF4-FFF2-40B4-BE49-F238E27FC236}">
                <a16:creationId xmlns:a16="http://schemas.microsoft.com/office/drawing/2014/main" id="{02BD90F9-D391-4A89-8CB9-73CA9CB65089}"/>
              </a:ext>
            </a:extLst>
          </p:cNvPr>
          <p:cNvSpPr txBox="1"/>
          <p:nvPr/>
        </p:nvSpPr>
        <p:spPr>
          <a:xfrm>
            <a:off x="6162971" y="4856553"/>
            <a:ext cx="3364931" cy="646331"/>
          </a:xfrm>
          <a:prstGeom prst="rect">
            <a:avLst/>
          </a:prstGeom>
          <a:noFill/>
        </p:spPr>
        <p:txBody>
          <a:bodyPr wrap="square" rtlCol="0">
            <a:spAutoFit/>
          </a:bodyPr>
          <a:lstStyle/>
          <a:p>
            <a:r>
              <a:rPr lang="en-US" b="1" dirty="0"/>
              <a:t>Initial generated 3D Mesh Surface</a:t>
            </a:r>
          </a:p>
        </p:txBody>
      </p:sp>
      <p:sp>
        <p:nvSpPr>
          <p:cNvPr id="19" name="TextBox 18">
            <a:extLst>
              <a:ext uri="{FF2B5EF4-FFF2-40B4-BE49-F238E27FC236}">
                <a16:creationId xmlns:a16="http://schemas.microsoft.com/office/drawing/2014/main" id="{E7304EFD-4B50-432D-8DDA-DCD9A1041E69}"/>
              </a:ext>
            </a:extLst>
          </p:cNvPr>
          <p:cNvSpPr txBox="1"/>
          <p:nvPr/>
        </p:nvSpPr>
        <p:spPr>
          <a:xfrm>
            <a:off x="9412268" y="4844759"/>
            <a:ext cx="2500544" cy="646331"/>
          </a:xfrm>
          <a:prstGeom prst="rect">
            <a:avLst/>
          </a:prstGeom>
          <a:noFill/>
        </p:spPr>
        <p:txBody>
          <a:bodyPr wrap="square" rtlCol="0">
            <a:spAutoFit/>
          </a:bodyPr>
          <a:lstStyle/>
          <a:p>
            <a:r>
              <a:rPr lang="en-US" b="1" dirty="0"/>
              <a:t>Mesh Points with relevant edges</a:t>
            </a:r>
          </a:p>
        </p:txBody>
      </p:sp>
    </p:spTree>
    <p:extLst>
      <p:ext uri="{BB962C8B-B14F-4D97-AF65-F5344CB8AC3E}">
        <p14:creationId xmlns:p14="http://schemas.microsoft.com/office/powerpoint/2010/main" val="1281087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A794A-C811-4204-AEB8-E4F9D4685BE6}"/>
              </a:ext>
            </a:extLst>
          </p:cNvPr>
          <p:cNvSpPr>
            <a:spLocks noGrp="1"/>
          </p:cNvSpPr>
          <p:nvPr>
            <p:ph type="title"/>
          </p:nvPr>
        </p:nvSpPr>
        <p:spPr>
          <a:xfrm>
            <a:off x="2518962" y="1152907"/>
            <a:ext cx="4019868" cy="1441524"/>
          </a:xfrm>
        </p:spPr>
        <p:txBody>
          <a:bodyPr>
            <a:normAutofit fontScale="90000"/>
          </a:bodyPr>
          <a:lstStyle/>
          <a:p>
            <a:r>
              <a:rPr lang="en-CA" sz="2700" b="1" dirty="0"/>
              <a:t>Generation of Inter-Edge Connectivity between Multiple Meshes</a:t>
            </a:r>
            <a:br>
              <a:rPr lang="en-US" sz="2200" b="1" dirty="0"/>
            </a:br>
            <a:br>
              <a:rPr lang="en-US" b="1" dirty="0"/>
            </a:br>
            <a:endParaRPr lang="en-US" dirty="0"/>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C9A05FA1-8A81-4136-86A8-587B3B3E9CDE}"/>
                  </a:ext>
                </a:extLst>
              </p:cNvPr>
              <p:cNvSpPr>
                <a:spLocks noGrp="1"/>
              </p:cNvSpPr>
              <p:nvPr>
                <p:ph type="body" sz="half" idx="2"/>
              </p:nvPr>
            </p:nvSpPr>
            <p:spPr>
              <a:xfrm>
                <a:off x="2323653" y="2172975"/>
                <a:ext cx="4725038" cy="4797979"/>
              </a:xfrm>
            </p:spPr>
            <p:txBody>
              <a:bodyPr>
                <a:normAutofit/>
              </a:bodyPr>
              <a:lstStyle/>
              <a:p>
                <a:pPr marL="285750" indent="-285750">
                  <a:lnSpc>
                    <a:spcPct val="150000"/>
                  </a:lnSpc>
                  <a:buFont typeface="Century Gothic" panose="020B0502020202020204" pitchFamily="34" charset="0"/>
                  <a:buChar char="►"/>
                </a:pPr>
                <a:r>
                  <a:rPr lang="en-US" sz="2000" dirty="0"/>
                  <a:t>Use </a:t>
                </a:r>
                <a:r>
                  <a:rPr lang="en-US" sz="2000" dirty="0" err="1"/>
                  <a:t>kNN</a:t>
                </a:r>
                <a:r>
                  <a:rPr lang="en-US" sz="2000" dirty="0"/>
                  <a:t> search for possible inter connections between all points of the given pair of points clouds </a:t>
                </a:r>
                <a:r>
                  <a:rPr lang="en-US" sz="2000" dirty="0">
                    <a:sym typeface="Wingdings" panose="05000000000000000000" pitchFamily="2" charset="2"/>
                  </a:rPr>
                  <a:t> Long time!!!</a:t>
                </a:r>
              </a:p>
              <a:p>
                <a:pPr marL="285750" indent="-285750">
                  <a:lnSpc>
                    <a:spcPct val="150000"/>
                  </a:lnSpc>
                  <a:buFont typeface="Century Gothic" panose="020B0502020202020204" pitchFamily="34" charset="0"/>
                  <a:buChar char="►"/>
                </a:pPr>
                <a:r>
                  <a:rPr lang="en-US" sz="2000" dirty="0"/>
                  <a:t>Search between boundary of one cloud and the nearest points of other cloud </a:t>
                </a:r>
                <a:r>
                  <a:rPr lang="en-US" sz="2000" dirty="0">
                    <a:sym typeface="Wingdings" panose="05000000000000000000" pitchFamily="2" charset="2"/>
                  </a:rPr>
                  <a:t> lesser time</a:t>
                </a:r>
              </a:p>
              <a:p>
                <a:pPr marL="285750" indent="-285750">
                  <a:lnSpc>
                    <a:spcPct val="150000"/>
                  </a:lnSpc>
                  <a:buFont typeface="Century Gothic" panose="020B0502020202020204" pitchFamily="34" charset="0"/>
                  <a:buChar char="►"/>
                </a:pPr>
                <a:r>
                  <a:rPr lang="en-US" sz="2000" dirty="0">
                    <a:sym typeface="Wingdings" panose="05000000000000000000" pitchFamily="2" charset="2"/>
                  </a:rPr>
                  <a:t>These connections should have Euclidean distances  &lt;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𝜖</m:t>
                        </m:r>
                      </m:e>
                      <m:sub>
                        <m:r>
                          <a:rPr lang="en-US" sz="2000" i="1">
                            <a:latin typeface="Cambria Math" panose="02040503050406030204" pitchFamily="18" charset="0"/>
                          </a:rPr>
                          <m:t>𝑖𝑛𝑡𝑒𝑟</m:t>
                        </m:r>
                      </m:sub>
                    </m:sSub>
                  </m:oMath>
                </a14:m>
                <a:endParaRPr lang="en-US" sz="2000" dirty="0"/>
              </a:p>
              <a:p>
                <a:pPr marL="285750" indent="-285750">
                  <a:buFont typeface="Century Gothic" panose="020B0502020202020204" pitchFamily="34" charset="0"/>
                  <a:buChar char="►"/>
                </a:pPr>
                <a:endParaRPr lang="en-US" dirty="0"/>
              </a:p>
            </p:txBody>
          </p:sp>
        </mc:Choice>
        <mc:Fallback xmlns="">
          <p:sp>
            <p:nvSpPr>
              <p:cNvPr id="8" name="Text Placeholder 7">
                <a:extLst>
                  <a:ext uri="{FF2B5EF4-FFF2-40B4-BE49-F238E27FC236}">
                    <a16:creationId xmlns:a16="http://schemas.microsoft.com/office/drawing/2014/main" id="{C9A05FA1-8A81-4136-86A8-587B3B3E9CDE}"/>
                  </a:ext>
                </a:extLst>
              </p:cNvPr>
              <p:cNvSpPr>
                <a:spLocks noGrp="1" noRot="1" noChangeAspect="1" noMove="1" noResize="1" noEditPoints="1" noAdjustHandles="1" noChangeArrowheads="1" noChangeShapeType="1" noTextEdit="1"/>
              </p:cNvSpPr>
              <p:nvPr>
                <p:ph type="body" sz="half" idx="2"/>
              </p:nvPr>
            </p:nvSpPr>
            <p:spPr>
              <a:xfrm>
                <a:off x="2323653" y="2172975"/>
                <a:ext cx="4725038" cy="4797979"/>
              </a:xfrm>
              <a:blipFill>
                <a:blip r:embed="rId3"/>
                <a:stretch>
                  <a:fillRect l="-1290" r="-180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18F4CE15-AB5B-48A2-B2AC-AF700195DAD4}"/>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7" name="Content Placeholder 6">
            <a:extLst>
              <a:ext uri="{FF2B5EF4-FFF2-40B4-BE49-F238E27FC236}">
                <a16:creationId xmlns:a16="http://schemas.microsoft.com/office/drawing/2014/main" id="{32F41AF5-585F-447B-8A79-393964A6D268}"/>
              </a:ext>
            </a:extLst>
          </p:cNvPr>
          <p:cNvSpPr>
            <a:spLocks noGrp="1"/>
          </p:cNvSpPr>
          <p:nvPr>
            <p:ph idx="1"/>
          </p:nvPr>
        </p:nvSpPr>
        <p:spPr/>
        <p:txBody>
          <a:bodyPr/>
          <a:lstStyle/>
          <a:p>
            <a:endParaRPr lang="en-US" dirty="0"/>
          </a:p>
          <a:p>
            <a:endParaRPr lang="en-US" dirty="0"/>
          </a:p>
        </p:txBody>
      </p:sp>
      <p:sp>
        <p:nvSpPr>
          <p:cNvPr id="16" name="TextBox 15">
            <a:extLst>
              <a:ext uri="{FF2B5EF4-FFF2-40B4-BE49-F238E27FC236}">
                <a16:creationId xmlns:a16="http://schemas.microsoft.com/office/drawing/2014/main" id="{FD8CC7E5-0A38-4BEC-9C36-7F9A21DA0A26}"/>
              </a:ext>
            </a:extLst>
          </p:cNvPr>
          <p:cNvSpPr txBox="1"/>
          <p:nvPr/>
        </p:nvSpPr>
        <p:spPr>
          <a:xfrm>
            <a:off x="9581211" y="1152907"/>
            <a:ext cx="1878588" cy="1631216"/>
          </a:xfrm>
          <a:prstGeom prst="rect">
            <a:avLst/>
          </a:prstGeom>
          <a:noFill/>
        </p:spPr>
        <p:txBody>
          <a:bodyPr wrap="square" rtlCol="0">
            <a:spAutoFit/>
          </a:bodyPr>
          <a:lstStyle/>
          <a:p>
            <a:r>
              <a:rPr lang="en-US" sz="2000" dirty="0"/>
              <a:t>Fusion of multiple data from calibrated sensors</a:t>
            </a:r>
          </a:p>
        </p:txBody>
      </p:sp>
      <p:sp>
        <p:nvSpPr>
          <p:cNvPr id="17" name="TextBox 16">
            <a:extLst>
              <a:ext uri="{FF2B5EF4-FFF2-40B4-BE49-F238E27FC236}">
                <a16:creationId xmlns:a16="http://schemas.microsoft.com/office/drawing/2014/main" id="{2663A734-6ED7-4064-BD9F-D922366FC42F}"/>
              </a:ext>
            </a:extLst>
          </p:cNvPr>
          <p:cNvSpPr txBox="1"/>
          <p:nvPr/>
        </p:nvSpPr>
        <p:spPr>
          <a:xfrm>
            <a:off x="9581211" y="4227766"/>
            <a:ext cx="1878588" cy="1323439"/>
          </a:xfrm>
          <a:prstGeom prst="rect">
            <a:avLst/>
          </a:prstGeom>
          <a:noFill/>
        </p:spPr>
        <p:txBody>
          <a:bodyPr wrap="square" rtlCol="0">
            <a:spAutoFit/>
          </a:bodyPr>
          <a:lstStyle/>
          <a:p>
            <a:r>
              <a:rPr lang="en-US" sz="2000" dirty="0"/>
              <a:t>Connections between multiple meshes</a:t>
            </a:r>
          </a:p>
        </p:txBody>
      </p:sp>
      <p:pic>
        <p:nvPicPr>
          <p:cNvPr id="20" name="Picture 19">
            <a:extLst>
              <a:ext uri="{FF2B5EF4-FFF2-40B4-BE49-F238E27FC236}">
                <a16:creationId xmlns:a16="http://schemas.microsoft.com/office/drawing/2014/main" id="{A4524F74-9A0D-4FF7-A96D-A767E30E13C6}"/>
              </a:ext>
            </a:extLst>
          </p:cNvPr>
          <p:cNvPicPr>
            <a:picLocks noChangeAspect="1"/>
          </p:cNvPicPr>
          <p:nvPr/>
        </p:nvPicPr>
        <p:blipFill rotWithShape="1">
          <a:blip r:embed="rId4"/>
          <a:srcRect l="29643" t="4627" r="25613" b="10559"/>
          <a:stretch/>
        </p:blipFill>
        <p:spPr>
          <a:xfrm>
            <a:off x="7048691" y="3505200"/>
            <a:ext cx="2303920" cy="3275328"/>
          </a:xfrm>
          <a:prstGeom prst="rect">
            <a:avLst/>
          </a:prstGeom>
        </p:spPr>
      </p:pic>
      <p:pic>
        <p:nvPicPr>
          <p:cNvPr id="24" name="Picture 23">
            <a:extLst>
              <a:ext uri="{FF2B5EF4-FFF2-40B4-BE49-F238E27FC236}">
                <a16:creationId xmlns:a16="http://schemas.microsoft.com/office/drawing/2014/main" id="{370CA0E3-251B-41DE-8CD1-615811D9EF82}"/>
              </a:ext>
            </a:extLst>
          </p:cNvPr>
          <p:cNvPicPr>
            <a:picLocks noChangeAspect="1"/>
          </p:cNvPicPr>
          <p:nvPr/>
        </p:nvPicPr>
        <p:blipFill>
          <a:blip r:embed="rId5"/>
          <a:stretch>
            <a:fillRect/>
          </a:stretch>
        </p:blipFill>
        <p:spPr>
          <a:xfrm>
            <a:off x="6767430" y="0"/>
            <a:ext cx="2585181" cy="3505200"/>
          </a:xfrm>
          <a:prstGeom prst="rect">
            <a:avLst/>
          </a:prstGeom>
        </p:spPr>
      </p:pic>
    </p:spTree>
    <p:extLst>
      <p:ext uri="{BB962C8B-B14F-4D97-AF65-F5344CB8AC3E}">
        <p14:creationId xmlns:p14="http://schemas.microsoft.com/office/powerpoint/2010/main" val="3325908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07E8EB-AB54-4C65-A851-8D466246BD0D}"/>
              </a:ext>
            </a:extLst>
          </p:cNvPr>
          <p:cNvSpPr>
            <a:spLocks noGrp="1"/>
          </p:cNvSpPr>
          <p:nvPr>
            <p:ph type="title"/>
          </p:nvPr>
        </p:nvSpPr>
        <p:spPr>
          <a:xfrm>
            <a:off x="1403030" y="2633101"/>
            <a:ext cx="3389513" cy="1280890"/>
          </a:xfrm>
        </p:spPr>
        <p:txBody>
          <a:bodyPr>
            <a:normAutofit fontScale="90000"/>
          </a:bodyPr>
          <a:lstStyle/>
          <a:p>
            <a:r>
              <a:rPr lang="en-US" dirty="0"/>
              <a:t>Feature extremity detection in Geodesic Mesh</a:t>
            </a:r>
          </a:p>
        </p:txBody>
      </p:sp>
      <p:pic>
        <p:nvPicPr>
          <p:cNvPr id="10" name="Geodesic_Extremity.mp4">
            <a:hlinkClick r:id="" action="ppaction://media"/>
            <a:extLst>
              <a:ext uri="{FF2B5EF4-FFF2-40B4-BE49-F238E27FC236}">
                <a16:creationId xmlns:a16="http://schemas.microsoft.com/office/drawing/2014/main" id="{D4597052-4E13-411A-B67C-FA19E7BAA3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100320" y="298388"/>
            <a:ext cx="4419599" cy="6231425"/>
          </a:xfrm>
        </p:spPr>
      </p:pic>
      <p:sp>
        <p:nvSpPr>
          <p:cNvPr id="7" name="Slide Number Placeholder 6">
            <a:extLst>
              <a:ext uri="{FF2B5EF4-FFF2-40B4-BE49-F238E27FC236}">
                <a16:creationId xmlns:a16="http://schemas.microsoft.com/office/drawing/2014/main" id="{BA99A5DA-EB46-41C2-A031-9D60319700F1}"/>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
        <p:nvSpPr>
          <p:cNvPr id="11" name="TextBox 10">
            <a:extLst>
              <a:ext uri="{FF2B5EF4-FFF2-40B4-BE49-F238E27FC236}">
                <a16:creationId xmlns:a16="http://schemas.microsoft.com/office/drawing/2014/main" id="{99885311-6917-4D86-B9B9-45DC1DB15F20}"/>
              </a:ext>
            </a:extLst>
          </p:cNvPr>
          <p:cNvSpPr txBox="1"/>
          <p:nvPr/>
        </p:nvSpPr>
        <p:spPr>
          <a:xfrm>
            <a:off x="10424253" y="5230911"/>
            <a:ext cx="547611" cy="307777"/>
          </a:xfrm>
          <a:prstGeom prst="rect">
            <a:avLst/>
          </a:prstGeom>
          <a:noFill/>
        </p:spPr>
        <p:txBody>
          <a:bodyPr wrap="square" rtlCol="0">
            <a:spAutoFit/>
          </a:bodyPr>
          <a:lstStyle/>
          <a:p>
            <a:r>
              <a:rPr lang="en-US" sz="1400" dirty="0"/>
              <a:t>MIN</a:t>
            </a:r>
          </a:p>
        </p:txBody>
      </p:sp>
      <p:sp>
        <p:nvSpPr>
          <p:cNvPr id="12" name="TextBox 11">
            <a:extLst>
              <a:ext uri="{FF2B5EF4-FFF2-40B4-BE49-F238E27FC236}">
                <a16:creationId xmlns:a16="http://schemas.microsoft.com/office/drawing/2014/main" id="{2E4215DF-2FAA-41F7-B748-85DE6C83923F}"/>
              </a:ext>
            </a:extLst>
          </p:cNvPr>
          <p:cNvSpPr txBox="1"/>
          <p:nvPr/>
        </p:nvSpPr>
        <p:spPr>
          <a:xfrm>
            <a:off x="10361612" y="480005"/>
            <a:ext cx="588083" cy="307777"/>
          </a:xfrm>
          <a:prstGeom prst="rect">
            <a:avLst/>
          </a:prstGeom>
          <a:noFill/>
        </p:spPr>
        <p:txBody>
          <a:bodyPr wrap="square" rtlCol="0">
            <a:spAutoFit/>
          </a:bodyPr>
          <a:lstStyle/>
          <a:p>
            <a:r>
              <a:rPr lang="en-US" sz="1400" dirty="0"/>
              <a:t>MAX</a:t>
            </a:r>
          </a:p>
        </p:txBody>
      </p:sp>
      <p:pic>
        <p:nvPicPr>
          <p:cNvPr id="13" name="Picture 12">
            <a:extLst>
              <a:ext uri="{FF2B5EF4-FFF2-40B4-BE49-F238E27FC236}">
                <a16:creationId xmlns:a16="http://schemas.microsoft.com/office/drawing/2014/main" id="{A0477058-517D-4FD3-B142-2C371BFC3076}"/>
              </a:ext>
            </a:extLst>
          </p:cNvPr>
          <p:cNvPicPr>
            <a:picLocks noChangeAspect="1"/>
          </p:cNvPicPr>
          <p:nvPr/>
        </p:nvPicPr>
        <p:blipFill rotWithShape="1">
          <a:blip r:embed="rId6">
            <a:extLst>
              <a:ext uri="{28A0092B-C50C-407E-A947-70E740481C1C}">
                <a14:useLocalDpi xmlns:a14="http://schemas.microsoft.com/office/drawing/2010/main" val="0"/>
              </a:ext>
            </a:extLst>
          </a:blip>
          <a:srcRect l="83767" t="7842" r="14971" b="11906"/>
          <a:stretch/>
        </p:blipFill>
        <p:spPr>
          <a:xfrm>
            <a:off x="10261091" y="591451"/>
            <a:ext cx="100522" cy="4793349"/>
          </a:xfrm>
          <a:prstGeom prst="rect">
            <a:avLst/>
          </a:prstGeom>
        </p:spPr>
      </p:pic>
      <p:sp>
        <p:nvSpPr>
          <p:cNvPr id="14" name="TextBox 13">
            <a:extLst>
              <a:ext uri="{FF2B5EF4-FFF2-40B4-BE49-F238E27FC236}">
                <a16:creationId xmlns:a16="http://schemas.microsoft.com/office/drawing/2014/main" id="{D6512405-FB34-4A5D-AE98-ED22A915DEE1}"/>
              </a:ext>
            </a:extLst>
          </p:cNvPr>
          <p:cNvSpPr txBox="1"/>
          <p:nvPr/>
        </p:nvSpPr>
        <p:spPr>
          <a:xfrm rot="16200000">
            <a:off x="8780090" y="2877904"/>
            <a:ext cx="3470822" cy="307777"/>
          </a:xfrm>
          <a:prstGeom prst="rect">
            <a:avLst/>
          </a:prstGeom>
          <a:noFill/>
        </p:spPr>
        <p:txBody>
          <a:bodyPr wrap="none" rtlCol="0">
            <a:spAutoFit/>
          </a:bodyPr>
          <a:lstStyle/>
          <a:p>
            <a:r>
              <a:rPr lang="en-US" sz="1400" dirty="0"/>
              <a:t>Geodesic distance from current node</a:t>
            </a:r>
          </a:p>
        </p:txBody>
      </p:sp>
    </p:spTree>
    <p:extLst>
      <p:ext uri="{BB962C8B-B14F-4D97-AF65-F5344CB8AC3E}">
        <p14:creationId xmlns:p14="http://schemas.microsoft.com/office/powerpoint/2010/main" val="364890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0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A0E6BB8-E522-4A40-B024-CE896EAAF8C1}"/>
              </a:ext>
            </a:extLst>
          </p:cNvPr>
          <p:cNvSpPr>
            <a:spLocks noGrp="1"/>
          </p:cNvSpPr>
          <p:nvPr>
            <p:ph idx="1"/>
          </p:nvPr>
        </p:nvSpPr>
        <p:spPr>
          <a:xfrm>
            <a:off x="2355532" y="970344"/>
            <a:ext cx="8915400" cy="3777622"/>
          </a:xfrm>
        </p:spPr>
        <p:txBody>
          <a:bodyPr>
            <a:noAutofit/>
          </a:bodyPr>
          <a:lstStyle/>
          <a:p>
            <a:r>
              <a:rPr lang="en-US" sz="3600" dirty="0"/>
              <a:t>Detection of Feature Extremity</a:t>
            </a:r>
          </a:p>
          <a:p>
            <a:endParaRPr lang="en-US" sz="3600" dirty="0"/>
          </a:p>
          <a:p>
            <a:r>
              <a:rPr lang="en-US" sz="3600" b="1" dirty="0"/>
              <a:t>3D Topological Hierarchical Segmentation and Skeleton Generation</a:t>
            </a:r>
          </a:p>
          <a:p>
            <a:endParaRPr lang="en-US" sz="3600" dirty="0"/>
          </a:p>
          <a:p>
            <a:r>
              <a:rPr lang="en-US" sz="3600" dirty="0"/>
              <a:t>Classification of Key Body Extremities</a:t>
            </a:r>
          </a:p>
        </p:txBody>
      </p:sp>
      <p:sp>
        <p:nvSpPr>
          <p:cNvPr id="6" name="Slide Number Placeholder 5">
            <a:extLst>
              <a:ext uri="{FF2B5EF4-FFF2-40B4-BE49-F238E27FC236}">
                <a16:creationId xmlns:a16="http://schemas.microsoft.com/office/drawing/2014/main" id="{904F25C6-19C3-4808-8F60-DABC1C09F049}"/>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966694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2DC37-98F4-499A-A745-1F0E4A722B4C}"/>
              </a:ext>
            </a:extLst>
          </p:cNvPr>
          <p:cNvSpPr>
            <a:spLocks noGrp="1"/>
          </p:cNvSpPr>
          <p:nvPr>
            <p:ph type="title"/>
          </p:nvPr>
        </p:nvSpPr>
        <p:spPr>
          <a:xfrm>
            <a:off x="2172740" y="787782"/>
            <a:ext cx="4313818" cy="1150545"/>
          </a:xfrm>
        </p:spPr>
        <p:txBody>
          <a:bodyPr>
            <a:normAutofit/>
          </a:bodyPr>
          <a:lstStyle/>
          <a:p>
            <a:r>
              <a:rPr lang="en-US" sz="2800" b="1" dirty="0"/>
              <a:t>Geodesic Mapping from Feature Extremities</a:t>
            </a:r>
          </a:p>
        </p:txBody>
      </p:sp>
      <mc:AlternateContent xmlns:mc="http://schemas.openxmlformats.org/markup-compatibility/2006" xmlns:a14="http://schemas.microsoft.com/office/drawing/2010/main">
        <mc:Choice Requires="a14">
          <p:sp>
            <p:nvSpPr>
              <p:cNvPr id="8" name="Text Placeholder 7">
                <a:extLst>
                  <a:ext uri="{FF2B5EF4-FFF2-40B4-BE49-F238E27FC236}">
                    <a16:creationId xmlns:a16="http://schemas.microsoft.com/office/drawing/2014/main" id="{A366DEEE-EFB8-49C9-9D06-1646426F425A}"/>
                  </a:ext>
                </a:extLst>
              </p:cNvPr>
              <p:cNvSpPr>
                <a:spLocks noGrp="1"/>
              </p:cNvSpPr>
              <p:nvPr>
                <p:ph type="body" sz="half" idx="2"/>
              </p:nvPr>
            </p:nvSpPr>
            <p:spPr>
              <a:xfrm>
                <a:off x="1893344" y="2134104"/>
                <a:ext cx="4313818" cy="3718055"/>
              </a:xfrm>
            </p:spPr>
            <p:txBody>
              <a:bodyPr>
                <a:noAutofit/>
              </a:bodyPr>
              <a:lstStyle/>
              <a:p>
                <a:pPr marL="285750" indent="-285750">
                  <a:spcBef>
                    <a:spcPts val="1800"/>
                  </a:spcBef>
                  <a:buFont typeface="Century Gothic" panose="020B0502020202020204" pitchFamily="34" charset="0"/>
                  <a:buChar char="►"/>
                </a:pPr>
                <a:r>
                  <a:rPr lang="en-US" sz="2400" dirty="0"/>
                  <a:t>Calculates geodesics distance value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𝑚</m:t>
                        </m:r>
                      </m:sub>
                    </m:sSub>
                  </m:oMath>
                </a14:m>
                <a:r>
                  <a:rPr lang="en-US" sz="2400" dirty="0"/>
                  <a:t> of each vertex to the nearest feature extremity </a:t>
                </a:r>
              </a:p>
              <a:p>
                <a:pPr marL="285750" indent="-285750">
                  <a:spcBef>
                    <a:spcPts val="1800"/>
                  </a:spcBef>
                  <a:buFont typeface="Century Gothic" panose="020B0502020202020204" pitchFamily="34" charset="0"/>
                  <a:buChar char="►"/>
                </a:pPr>
                <a:r>
                  <a:rPr lang="en-US" sz="2400" dirty="0"/>
                  <a:t>Reveals interesting topological parts</a:t>
                </a:r>
              </a:p>
            </p:txBody>
          </p:sp>
        </mc:Choice>
        <mc:Fallback xmlns="">
          <p:sp>
            <p:nvSpPr>
              <p:cNvPr id="8" name="Text Placeholder 7">
                <a:extLst>
                  <a:ext uri="{FF2B5EF4-FFF2-40B4-BE49-F238E27FC236}">
                    <a16:creationId xmlns:a16="http://schemas.microsoft.com/office/drawing/2014/main" id="{A366DEEE-EFB8-49C9-9D06-1646426F425A}"/>
                  </a:ext>
                </a:extLst>
              </p:cNvPr>
              <p:cNvSpPr>
                <a:spLocks noGrp="1" noRot="1" noChangeAspect="1" noMove="1" noResize="1" noEditPoints="1" noAdjustHandles="1" noChangeArrowheads="1" noChangeShapeType="1" noTextEdit="1"/>
              </p:cNvSpPr>
              <p:nvPr>
                <p:ph type="body" sz="half" idx="2"/>
              </p:nvPr>
            </p:nvSpPr>
            <p:spPr>
              <a:xfrm>
                <a:off x="1893344" y="2134104"/>
                <a:ext cx="4313818" cy="3718055"/>
              </a:xfrm>
              <a:blipFill>
                <a:blip r:embed="rId5"/>
                <a:stretch>
                  <a:fillRect l="-2263" t="-1311" r="-990"/>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86D12CDD-73B1-4CDE-9E67-CDEF34CDA8E1}"/>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20" name="TextBox 19">
            <a:extLst>
              <a:ext uri="{FF2B5EF4-FFF2-40B4-BE49-F238E27FC236}">
                <a16:creationId xmlns:a16="http://schemas.microsoft.com/office/drawing/2014/main" id="{B7827BFF-181F-4027-8BCA-D95940365795}"/>
              </a:ext>
            </a:extLst>
          </p:cNvPr>
          <p:cNvSpPr txBox="1"/>
          <p:nvPr/>
        </p:nvSpPr>
        <p:spPr>
          <a:xfrm>
            <a:off x="11222287" y="5633981"/>
            <a:ext cx="547611" cy="307777"/>
          </a:xfrm>
          <a:prstGeom prst="rect">
            <a:avLst/>
          </a:prstGeom>
          <a:noFill/>
        </p:spPr>
        <p:txBody>
          <a:bodyPr wrap="square" rtlCol="0">
            <a:spAutoFit/>
          </a:bodyPr>
          <a:lstStyle/>
          <a:p>
            <a:r>
              <a:rPr lang="en-US" sz="1400" dirty="0"/>
              <a:t>MIN</a:t>
            </a:r>
          </a:p>
        </p:txBody>
      </p:sp>
      <p:sp>
        <p:nvSpPr>
          <p:cNvPr id="21" name="TextBox 20">
            <a:extLst>
              <a:ext uri="{FF2B5EF4-FFF2-40B4-BE49-F238E27FC236}">
                <a16:creationId xmlns:a16="http://schemas.microsoft.com/office/drawing/2014/main" id="{3E3AE2DB-9691-4925-B20C-A782393F37A6}"/>
              </a:ext>
            </a:extLst>
          </p:cNvPr>
          <p:cNvSpPr txBox="1"/>
          <p:nvPr/>
        </p:nvSpPr>
        <p:spPr>
          <a:xfrm>
            <a:off x="11188259" y="637474"/>
            <a:ext cx="588083" cy="307777"/>
          </a:xfrm>
          <a:prstGeom prst="rect">
            <a:avLst/>
          </a:prstGeom>
          <a:noFill/>
        </p:spPr>
        <p:txBody>
          <a:bodyPr wrap="square" rtlCol="0">
            <a:spAutoFit/>
          </a:bodyPr>
          <a:lstStyle/>
          <a:p>
            <a:r>
              <a:rPr lang="en-US" sz="1400" dirty="0"/>
              <a:t>MAX</a:t>
            </a:r>
          </a:p>
        </p:txBody>
      </p:sp>
      <p:pic>
        <p:nvPicPr>
          <p:cNvPr id="22" name="Picture 21">
            <a:extLst>
              <a:ext uri="{FF2B5EF4-FFF2-40B4-BE49-F238E27FC236}">
                <a16:creationId xmlns:a16="http://schemas.microsoft.com/office/drawing/2014/main" id="{BB233DD7-370B-419E-97B5-409E5D5A7E03}"/>
              </a:ext>
            </a:extLst>
          </p:cNvPr>
          <p:cNvPicPr>
            <a:picLocks noChangeAspect="1"/>
          </p:cNvPicPr>
          <p:nvPr/>
        </p:nvPicPr>
        <p:blipFill rotWithShape="1">
          <a:blip r:embed="rId6">
            <a:extLst>
              <a:ext uri="{28A0092B-C50C-407E-A947-70E740481C1C}">
                <a14:useLocalDpi xmlns:a14="http://schemas.microsoft.com/office/drawing/2010/main" val="0"/>
              </a:ext>
            </a:extLst>
          </a:blip>
          <a:srcRect l="83767" t="7842" r="14971" b="11906"/>
          <a:stretch/>
        </p:blipFill>
        <p:spPr>
          <a:xfrm>
            <a:off x="11099596" y="717469"/>
            <a:ext cx="106101" cy="5059387"/>
          </a:xfrm>
          <a:prstGeom prst="rect">
            <a:avLst/>
          </a:prstGeom>
        </p:spPr>
      </p:pic>
      <p:sp>
        <p:nvSpPr>
          <p:cNvPr id="23" name="TextBox 22">
            <a:extLst>
              <a:ext uri="{FF2B5EF4-FFF2-40B4-BE49-F238E27FC236}">
                <a16:creationId xmlns:a16="http://schemas.microsoft.com/office/drawing/2014/main" id="{DC51CDF5-DC99-45EF-9859-DD69CDCB7F34}"/>
              </a:ext>
            </a:extLst>
          </p:cNvPr>
          <p:cNvSpPr txBox="1"/>
          <p:nvPr/>
        </p:nvSpPr>
        <p:spPr>
          <a:xfrm rot="16200000">
            <a:off x="9618596" y="3003922"/>
            <a:ext cx="3470822" cy="307777"/>
          </a:xfrm>
          <a:prstGeom prst="rect">
            <a:avLst/>
          </a:prstGeom>
          <a:noFill/>
        </p:spPr>
        <p:txBody>
          <a:bodyPr wrap="none" rtlCol="0">
            <a:spAutoFit/>
          </a:bodyPr>
          <a:lstStyle/>
          <a:p>
            <a:r>
              <a:rPr lang="en-US" sz="1400" dirty="0"/>
              <a:t>Geodesic distance from current node</a:t>
            </a:r>
          </a:p>
        </p:txBody>
      </p:sp>
      <p:pic>
        <p:nvPicPr>
          <p:cNvPr id="26" name="GeodesicMapping.mp4">
            <a:hlinkClick r:id="" action="ppaction://media"/>
            <a:extLst>
              <a:ext uri="{FF2B5EF4-FFF2-40B4-BE49-F238E27FC236}">
                <a16:creationId xmlns:a16="http://schemas.microsoft.com/office/drawing/2014/main" id="{A3103A0F-2C14-402A-BD4C-BD16E1506EF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6680499" y="446088"/>
            <a:ext cx="4152601" cy="5855528"/>
          </a:xfrm>
        </p:spPr>
      </p:pic>
    </p:spTree>
    <p:extLst>
      <p:ext uri="{BB962C8B-B14F-4D97-AF65-F5344CB8AC3E}">
        <p14:creationId xmlns:p14="http://schemas.microsoft.com/office/powerpoint/2010/main" val="3981648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4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AFD431-09B7-42CA-BF39-9FE5DBE53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9711C96E-3D2D-48C8-AAB9-C1CB02D1D5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009967" y="0"/>
            <a:ext cx="6176982" cy="6853245"/>
            <a:chOff x="2487613" y="285750"/>
            <a:chExt cx="2428876" cy="5654676"/>
          </a:xfrm>
          <a:solidFill>
            <a:schemeClr val="accent1">
              <a:alpha val="30000"/>
            </a:schemeClr>
          </a:solidFill>
        </p:grpSpPr>
        <p:sp>
          <p:nvSpPr>
            <p:cNvPr id="17" name="Freeform 11">
              <a:extLst>
                <a:ext uri="{FF2B5EF4-FFF2-40B4-BE49-F238E27FC236}">
                  <a16:creationId xmlns:a16="http://schemas.microsoft.com/office/drawing/2014/main" id="{0D18AF42-7CD5-4754-91D4-1BE53B5D1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18" name="Freeform 12">
              <a:extLst>
                <a:ext uri="{FF2B5EF4-FFF2-40B4-BE49-F238E27FC236}">
                  <a16:creationId xmlns:a16="http://schemas.microsoft.com/office/drawing/2014/main" id="{A28C8F1A-9407-4D67-8250-D8923BC6D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9" name="Freeform 13">
              <a:extLst>
                <a:ext uri="{FF2B5EF4-FFF2-40B4-BE49-F238E27FC236}">
                  <a16:creationId xmlns:a16="http://schemas.microsoft.com/office/drawing/2014/main" id="{5CE0A2B0-F7F1-442C-A287-CD6F729E28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0" name="Freeform 14">
              <a:extLst>
                <a:ext uri="{FF2B5EF4-FFF2-40B4-BE49-F238E27FC236}">
                  <a16:creationId xmlns:a16="http://schemas.microsoft.com/office/drawing/2014/main" id="{9E69CFA3-AE12-4EAF-A3A1-564BEEFEF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1" name="Freeform 15">
              <a:extLst>
                <a:ext uri="{FF2B5EF4-FFF2-40B4-BE49-F238E27FC236}">
                  <a16:creationId xmlns:a16="http://schemas.microsoft.com/office/drawing/2014/main" id="{ECB64037-2AE8-4CA9-AD8E-7ACC8618F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2" name="Freeform 16">
              <a:extLst>
                <a:ext uri="{FF2B5EF4-FFF2-40B4-BE49-F238E27FC236}">
                  <a16:creationId xmlns:a16="http://schemas.microsoft.com/office/drawing/2014/main" id="{8D319B10-EE8E-453F-A137-D7EEFA2089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3" name="Freeform 17">
              <a:extLst>
                <a:ext uri="{FF2B5EF4-FFF2-40B4-BE49-F238E27FC236}">
                  <a16:creationId xmlns:a16="http://schemas.microsoft.com/office/drawing/2014/main" id="{3283F486-509C-4A42-8EED-794A991D2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4" name="Freeform 18">
              <a:extLst>
                <a:ext uri="{FF2B5EF4-FFF2-40B4-BE49-F238E27FC236}">
                  <a16:creationId xmlns:a16="http://schemas.microsoft.com/office/drawing/2014/main" id="{EBBFBB12-E756-4386-9C17-CA574383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5" name="Freeform 19">
              <a:extLst>
                <a:ext uri="{FF2B5EF4-FFF2-40B4-BE49-F238E27FC236}">
                  <a16:creationId xmlns:a16="http://schemas.microsoft.com/office/drawing/2014/main" id="{7ADD0E7E-F4A6-4B3F-8A2F-BCBFAFBA23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4" y="468286"/>
              <a:ext cx="1768475" cy="4262464"/>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6" name="Freeform 20">
              <a:extLst>
                <a:ext uri="{FF2B5EF4-FFF2-40B4-BE49-F238E27FC236}">
                  <a16:creationId xmlns:a16="http://schemas.microsoft.com/office/drawing/2014/main" id="{C19FCFB7-5E71-4197-8EC7-2ACB6DB02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7" name="Freeform 21">
              <a:extLst>
                <a:ext uri="{FF2B5EF4-FFF2-40B4-BE49-F238E27FC236}">
                  <a16:creationId xmlns:a16="http://schemas.microsoft.com/office/drawing/2014/main" id="{EAA533FE-4903-48DD-A921-421A9C44A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8" name="Freeform 22">
              <a:extLst>
                <a:ext uri="{FF2B5EF4-FFF2-40B4-BE49-F238E27FC236}">
                  <a16:creationId xmlns:a16="http://schemas.microsoft.com/office/drawing/2014/main" id="{54CC5D8E-0D6C-4021-B84E-5D6182C0E1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mc:AlternateContent xmlns:mc="http://schemas.openxmlformats.org/markup-compatibility/2006" xmlns:a14="http://schemas.microsoft.com/office/drawing/2010/main">
        <mc:Choice Requires="a14">
          <p:sp>
            <p:nvSpPr>
              <p:cNvPr id="8" name="Title 7">
                <a:extLst>
                  <a:ext uri="{FF2B5EF4-FFF2-40B4-BE49-F238E27FC236}">
                    <a16:creationId xmlns:a16="http://schemas.microsoft.com/office/drawing/2014/main" id="{536481BA-265B-49FA-ACF3-1F3E74C1605B}"/>
                  </a:ext>
                </a:extLst>
              </p:cNvPr>
              <p:cNvSpPr>
                <a:spLocks noGrp="1"/>
              </p:cNvSpPr>
              <p:nvPr>
                <p:ph type="title"/>
              </p:nvPr>
            </p:nvSpPr>
            <p:spPr>
              <a:xfrm>
                <a:off x="7839756" y="1159566"/>
                <a:ext cx="3662939" cy="4568264"/>
              </a:xfrm>
            </p:spPr>
            <p:txBody>
              <a:bodyPr anchor="ctr">
                <a:normAutofit/>
              </a:bodyPr>
              <a:lstStyle/>
              <a:p>
                <a:r>
                  <a:rPr lang="en-US" dirty="0">
                    <a:solidFill>
                      <a:schemeClr val="tx1"/>
                    </a:solidFill>
                  </a:rPr>
                  <a:t>Five Topological levels formed from five defined </a:t>
                </a:r>
                <a14:m>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𝑚</m:t>
                        </m:r>
                      </m:sub>
                    </m:sSub>
                  </m:oMath>
                </a14:m>
                <a:r>
                  <a:rPr lang="en-US" dirty="0">
                    <a:solidFill>
                      <a:schemeClr val="tx1"/>
                    </a:solidFill>
                  </a:rPr>
                  <a:t> ranges</a:t>
                </a:r>
              </a:p>
            </p:txBody>
          </p:sp>
        </mc:Choice>
        <mc:Fallback xmlns="">
          <p:sp>
            <p:nvSpPr>
              <p:cNvPr id="8" name="Title 7">
                <a:extLst>
                  <a:ext uri="{FF2B5EF4-FFF2-40B4-BE49-F238E27FC236}">
                    <a16:creationId xmlns:a16="http://schemas.microsoft.com/office/drawing/2014/main" id="{536481BA-265B-49FA-ACF3-1F3E74C1605B}"/>
                  </a:ext>
                </a:extLst>
              </p:cNvPr>
              <p:cNvSpPr>
                <a:spLocks noGrp="1" noRot="1" noChangeAspect="1" noMove="1" noResize="1" noEditPoints="1" noAdjustHandles="1" noChangeArrowheads="1" noChangeShapeType="1" noTextEdit="1"/>
              </p:cNvSpPr>
              <p:nvPr>
                <p:ph type="title"/>
              </p:nvPr>
            </p:nvSpPr>
            <p:spPr>
              <a:xfrm>
                <a:off x="7839756" y="1159566"/>
                <a:ext cx="3662939" cy="4568264"/>
              </a:xfrm>
              <a:blipFill>
                <a:blip r:embed="rId5"/>
                <a:stretch>
                  <a:fillRect l="-4992"/>
                </a:stretch>
              </a:blipFill>
            </p:spPr>
            <p:txBody>
              <a:bodyPr/>
              <a:lstStyle/>
              <a:p>
                <a:r>
                  <a:rPr lang="en-US">
                    <a:noFill/>
                  </a:rPr>
                  <a:t> </a:t>
                </a:r>
              </a:p>
            </p:txBody>
          </p:sp>
        </mc:Fallback>
      </mc:AlternateContent>
      <p:sp>
        <p:nvSpPr>
          <p:cNvPr id="30" name="Freeform 6">
            <a:extLst>
              <a:ext uri="{FF2B5EF4-FFF2-40B4-BE49-F238E27FC236}">
                <a16:creationId xmlns:a16="http://schemas.microsoft.com/office/drawing/2014/main" id="{E7D63BAB-D0DB-4F66-92F9-4D2E0A2E5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643468"/>
            <a:ext cx="7560245" cy="5571066"/>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p>
      <p:sp>
        <p:nvSpPr>
          <p:cNvPr id="7" name="Slide Number Placeholder 6">
            <a:extLst>
              <a:ext uri="{FF2B5EF4-FFF2-40B4-BE49-F238E27FC236}">
                <a16:creationId xmlns:a16="http://schemas.microsoft.com/office/drawing/2014/main" id="{47EE54B8-E797-450C-B6A4-3C91F8254595}"/>
              </a:ext>
            </a:extLst>
          </p:cNvPr>
          <p:cNvSpPr>
            <a:spLocks noGrp="1"/>
          </p:cNvSpPr>
          <p:nvPr>
            <p:ph type="sldNum" sz="quarter" idx="12"/>
          </p:nvPr>
        </p:nvSpPr>
        <p:spPr>
          <a:xfrm>
            <a:off x="10767080" y="6243440"/>
            <a:ext cx="861328" cy="365125"/>
          </a:xfrm>
        </p:spPr>
        <p:txBody>
          <a:bodyPr>
            <a:normAutofit/>
          </a:bodyPr>
          <a:lstStyle/>
          <a:p>
            <a:pPr>
              <a:lnSpc>
                <a:spcPct val="90000"/>
              </a:lnSpc>
              <a:spcAft>
                <a:spcPts val="600"/>
              </a:spcAft>
            </a:pPr>
            <a:fld id="{D57F1E4F-1CFF-5643-939E-217C01CDF565}" type="slidenum">
              <a:rPr lang="en-US" sz="1900">
                <a:solidFill>
                  <a:schemeClr val="tx1"/>
                </a:solidFill>
              </a:rPr>
              <a:pPr>
                <a:lnSpc>
                  <a:spcPct val="90000"/>
                </a:lnSpc>
                <a:spcAft>
                  <a:spcPts val="600"/>
                </a:spcAft>
              </a:pPr>
              <a:t>9</a:t>
            </a:fld>
            <a:endParaRPr lang="en-US" sz="1900">
              <a:solidFill>
                <a:schemeClr val="tx1"/>
              </a:solidFill>
            </a:endParaRPr>
          </a:p>
        </p:txBody>
      </p:sp>
      <p:pic>
        <p:nvPicPr>
          <p:cNvPr id="29" name="Clusterization">
            <a:hlinkClick r:id="" action="ppaction://media"/>
            <a:extLst>
              <a:ext uri="{FF2B5EF4-FFF2-40B4-BE49-F238E27FC236}">
                <a16:creationId xmlns:a16="http://schemas.microsoft.com/office/drawing/2014/main" id="{BF77AEEA-6801-4234-A62B-14502F3160FE}"/>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6">
            <a:lum/>
          </a:blip>
          <a:srcRect l="29949" t="7257" r="26044" b="10934"/>
          <a:stretch/>
        </p:blipFill>
        <p:spPr>
          <a:xfrm>
            <a:off x="1765703" y="1287463"/>
            <a:ext cx="3034494" cy="4283075"/>
          </a:xfrm>
          <a:prstGeom prst="rect">
            <a:avLst/>
          </a:prstGeom>
        </p:spPr>
      </p:pic>
    </p:spTree>
    <p:extLst>
      <p:ext uri="{BB962C8B-B14F-4D97-AF65-F5344CB8AC3E}">
        <p14:creationId xmlns:p14="http://schemas.microsoft.com/office/powerpoint/2010/main" val="1380643501"/>
      </p:ext>
    </p:extLst>
  </p:cSld>
  <p:clrMapOvr>
    <a:masterClrMapping/>
  </p:clrMapOvr>
  <p:timing>
    <p:tnLst>
      <p:par>
        <p:cTn id="1" dur="indefinite" restart="never" nodeType="tmRoot">
          <p:childTnLst>
            <p:video>
              <p:cMediaNode vol="80000">
                <p:cTn id="2" fill="hold" display="0">
                  <p:stCondLst>
                    <p:cond delay="indefinite"/>
                  </p:stCondLst>
                </p:cTn>
                <p:tgtEl>
                  <p:spTgt spid="29"/>
                </p:tgtEl>
              </p:cMediaNode>
            </p:vide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3038</TotalTime>
  <Words>1581</Words>
  <Application>Microsoft Office PowerPoint</Application>
  <PresentationFormat>Widescreen</PresentationFormat>
  <Paragraphs>217</Paragraphs>
  <Slides>17</Slides>
  <Notes>14</Notes>
  <HiddenSlides>1</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Cambria Math</vt:lpstr>
      <vt:lpstr>Century Gothic</vt:lpstr>
      <vt:lpstr>Constantia</vt:lpstr>
      <vt:lpstr>Wingdings 3</vt:lpstr>
      <vt:lpstr>Wisp</vt:lpstr>
      <vt:lpstr>Semantic Segmentation of Key Body Extremities through Topological Analysis of Fused 3D data</vt:lpstr>
      <vt:lpstr>PowerPoint Presentation</vt:lpstr>
      <vt:lpstr>Pre-Processing</vt:lpstr>
      <vt:lpstr>Generation of Intra-Connectivity in Each Point Cloud Sensor Data </vt:lpstr>
      <vt:lpstr>Generation of Inter-Edge Connectivity between Multiple Meshes  </vt:lpstr>
      <vt:lpstr>Feature extremity detection in Geodesic Mesh</vt:lpstr>
      <vt:lpstr>PowerPoint Presentation</vt:lpstr>
      <vt:lpstr>Geodesic Mapping from Feature Extremities</vt:lpstr>
      <vt:lpstr>Five Topological levels formed from five defined f_m ranges</vt:lpstr>
      <vt:lpstr>PowerPoint Presentation</vt:lpstr>
      <vt:lpstr>PowerPoint Presentation</vt:lpstr>
      <vt:lpstr>Classification of Key Body Extremities </vt:lpstr>
      <vt:lpstr>PowerPoint Presentation</vt:lpstr>
      <vt:lpstr>Evaluation in synthetic UBCV3 dataset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and Identification of Body Extremities for Pose Recognition Through a Network of Calibrated Depth Sensors</dc:title>
  <dc:creator>Nachu</dc:creator>
  <cp:lastModifiedBy>Nachu</cp:lastModifiedBy>
  <cp:revision>98</cp:revision>
  <dcterms:created xsi:type="dcterms:W3CDTF">2019-08-04T11:11:22Z</dcterms:created>
  <dcterms:modified xsi:type="dcterms:W3CDTF">2019-11-13T03:16:01Z</dcterms:modified>
</cp:coreProperties>
</file>